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4"/>
  </p:notesMasterIdLst>
  <p:sldIdLst>
    <p:sldId id="298" r:id="rId6"/>
    <p:sldId id="300" r:id="rId7"/>
    <p:sldId id="295" r:id="rId8"/>
    <p:sldId id="296" r:id="rId9"/>
    <p:sldId id="275" r:id="rId10"/>
    <p:sldId id="276" r:id="rId11"/>
    <p:sldId id="274" r:id="rId12"/>
    <p:sldId id="29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56" r:id="rId31"/>
    <p:sldId id="272" r:id="rId32"/>
    <p:sldId id="267" r:id="rId33"/>
    <p:sldId id="268" r:id="rId34"/>
    <p:sldId id="257" r:id="rId35"/>
    <p:sldId id="258" r:id="rId36"/>
    <p:sldId id="259" r:id="rId37"/>
    <p:sldId id="260" r:id="rId38"/>
    <p:sldId id="261" r:id="rId39"/>
    <p:sldId id="262" r:id="rId40"/>
    <p:sldId id="264" r:id="rId41"/>
    <p:sldId id="265" r:id="rId42"/>
    <p:sldId id="26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3A1FD"/>
    <a:srgbClr val="FFFFBD"/>
    <a:srgbClr val="FFFFE7"/>
    <a:srgbClr val="D09E00"/>
    <a:srgbClr val="E2AC00"/>
    <a:srgbClr val="FFFF9F"/>
    <a:srgbClr val="FFE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251847A-2539-4B0D-A983-62CF16529951}" type="slidenum">
              <a:rPr lang="en-US" altLang="en-US"/>
              <a:pPr/>
              <a:t>‹#›</a:t>
            </a:fld>
            <a:endParaRPr lang="en-US" altLang="en-US"/>
          </a:p>
        </p:txBody>
      </p:sp>
    </p:spTree>
    <p:extLst>
      <p:ext uri="{BB962C8B-B14F-4D97-AF65-F5344CB8AC3E}">
        <p14:creationId xmlns:p14="http://schemas.microsoft.com/office/powerpoint/2010/main" val="4029568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0C4D6-FA4B-420A-BF41-55AB2EE9EEE3}" type="slidenum">
              <a:rPr lang="en-US" altLang="en-US"/>
              <a:pPr eaLnBrk="1" hangingPunct="1"/>
              <a:t>3</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0783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6402D8-379A-47EB-A441-3EAB3D212CCC}" type="slidenum">
              <a:rPr lang="en-US" altLang="en-US" smtClean="0"/>
              <a:pPr eaLnBrk="1" hangingPunct="1"/>
              <a:t>13</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54314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D71C8F-5BC9-4FDA-88D6-0F2D8D9DDCA1}" type="slidenum">
              <a:rPr lang="en-US" altLang="en-US" smtClean="0"/>
              <a:pPr eaLnBrk="1" hangingPunct="1"/>
              <a:t>15</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10330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881574-4E66-43CD-8138-552F0B17409E}" type="slidenum">
              <a:rPr lang="en-US" altLang="en-US" smtClean="0"/>
              <a:pPr eaLnBrk="1" hangingPunct="1"/>
              <a:t>16</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15155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E8E6B7-7FB3-4F62-8C25-1DC86130DD71}" type="slidenum">
              <a:rPr lang="en-US" altLang="en-US" smtClean="0"/>
              <a:pPr eaLnBrk="1" hangingPunct="1"/>
              <a:t>17</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80660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98F73A-77BE-414D-9667-E9B6B7A65242}" type="slidenum">
              <a:rPr lang="en-US" altLang="en-US" smtClean="0"/>
              <a:pPr eaLnBrk="1" hangingPunct="1"/>
              <a:t>18</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72130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E7C2AD-4F3F-4882-AEA6-0E53A629DE3E}" type="slidenum">
              <a:rPr lang="en-US" altLang="en-US" smtClean="0"/>
              <a:pPr eaLnBrk="1" hangingPunct="1"/>
              <a:t>19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20347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2FE1FA-DA54-4B91-B54D-50D7DE23C523}" type="slidenum">
              <a:rPr lang="en-US" altLang="en-US" smtClean="0"/>
              <a:pPr eaLnBrk="1" hangingPunct="1"/>
              <a:t>20</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16018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759DFD-4679-4747-8FC6-D9CEEA9A8FD2}" type="slidenum">
              <a:rPr lang="en-US" altLang="en-US" smtClean="0"/>
              <a:pPr eaLnBrk="1" hangingPunct="1"/>
              <a:t>21</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67419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CE7432-C42E-4E6C-B920-4BBEBCB12515}" type="slidenum">
              <a:rPr lang="en-US" altLang="en-US" smtClean="0"/>
              <a:pPr eaLnBrk="1" hangingPunct="1"/>
              <a:t>22</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9133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ED89BF-73F6-4F28-9EDD-9B6175473AFE}" type="slidenum">
              <a:rPr lang="en-US" altLang="en-US" smtClean="0"/>
              <a:pPr eaLnBrk="1" hangingPunct="1"/>
              <a:t>23</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1258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DF5685-9CA0-49CA-BC3D-2927FB2A060F}" type="slidenum">
              <a:rPr lang="en-US" altLang="en-US"/>
              <a:pPr eaLnBrk="1" hangingPunct="1"/>
              <a:t>4</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959530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AA02D8-48E9-4656-A1F5-EDDDB7C7CAB6}" type="slidenum">
              <a:rPr lang="en-US" altLang="en-US"/>
              <a:pPr eaLnBrk="1" hangingPunct="1"/>
              <a:t>26</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5310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D6BA20-4FCD-41D1-BE53-9B2100EEB697}" type="slidenum">
              <a:rPr lang="en-US" altLang="en-US"/>
              <a:pPr eaLnBrk="1" hangingPunct="1"/>
              <a:t>27</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9735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175E14-654E-4673-B9B4-0834D33C1C46}" type="slidenum">
              <a:rPr lang="en-US" altLang="en-US"/>
              <a:pPr eaLnBrk="1" hangingPunct="1"/>
              <a:t>28</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52320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89AC13-D39D-4B57-80D7-062103B7C8AD}" type="slidenum">
              <a:rPr lang="en-US" altLang="en-US"/>
              <a:pPr eaLnBrk="1" hangingPunct="1"/>
              <a:t>29</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381362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0E282A-7ABD-4D38-AE58-685E06481460}" type="slidenum">
              <a:rPr lang="en-US" altLang="en-US"/>
              <a:pPr eaLnBrk="1" hangingPunct="1"/>
              <a:t>30</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92510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51A4B7-9E6F-4881-92A7-D830842B6D92}" type="slidenum">
              <a:rPr lang="en-US" altLang="en-US"/>
              <a:pPr eaLnBrk="1" hangingPunct="1"/>
              <a:t>31</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21756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332C69-A725-4CB4-991D-18ADB563C8D6}" type="slidenum">
              <a:rPr lang="en-US" altLang="en-US"/>
              <a:pPr eaLnBrk="1" hangingPunct="1"/>
              <a:t>32</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72528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56B500-063E-4678-BDB7-5AB367B7C901}" type="slidenum">
              <a:rPr lang="en-US" altLang="en-US"/>
              <a:pPr eaLnBrk="1" hangingPunct="1"/>
              <a:t>33</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264950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360606-0541-4EB5-9017-B05EBBB769B7}" type="slidenum">
              <a:rPr lang="en-US" altLang="en-US"/>
              <a:pPr eaLnBrk="1" hangingPunct="1"/>
              <a:t>34</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15072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2DAA15-B5CA-4076-AC39-4D10664DA255}" type="slidenum">
              <a:rPr lang="en-US" altLang="en-US"/>
              <a:pPr eaLnBrk="1" hangingPunct="1"/>
              <a:t>35</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4077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92F668-9F1D-4DB2-A5B2-79FC176DC843}" type="slidenum">
              <a:rPr lang="en-US" altLang="en-US" smtClean="0"/>
              <a:pPr eaLnBrk="1" hangingPunct="1"/>
              <a:t>5</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3447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1A68AB-7795-4DE2-927E-BBC5E3290897}" type="slidenum">
              <a:rPr lang="en-US" altLang="en-US"/>
              <a:pPr eaLnBrk="1" hangingPunct="1"/>
              <a:t>36</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472497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55F7BD-2C6B-4A50-8A87-AF52A388E3AA}" type="slidenum">
              <a:rPr lang="en-US" altLang="en-US"/>
              <a:pPr eaLnBrk="1" hangingPunct="1"/>
              <a:t>37</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67166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28B41B-4515-4A1F-B0BF-0E5B19BACEA2}" type="slidenum">
              <a:rPr lang="en-US" altLang="en-US"/>
              <a:pPr eaLnBrk="1" hangingPunct="1"/>
              <a:t>38</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08188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569991-EA4B-49E9-831D-790EA1385AB6}" type="slidenum">
              <a:rPr lang="en-US" altLang="en-US" smtClean="0"/>
              <a:pPr eaLnBrk="1" hangingPunct="1"/>
              <a:t>7</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6975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BA558D-6068-4DD4-AA99-873CE899FDF5}" type="slidenum">
              <a:rPr lang="en-US" altLang="en-US"/>
              <a:pPr eaLnBrk="1" hangingPunct="1"/>
              <a:t>8</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91816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199298-6CA7-4274-87E5-43277BC430E9}" type="slidenum">
              <a:rPr lang="en-US" altLang="en-US" smtClean="0"/>
              <a:pPr eaLnBrk="1" hangingPunct="1"/>
              <a:t>9</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0966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AB9025-2E82-4D80-8C1B-F1230EFA46FC}" type="slidenum">
              <a:rPr lang="en-US" altLang="en-US" smtClean="0"/>
              <a:pPr eaLnBrk="1" hangingPunct="1"/>
              <a:t>10</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51681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5B14DB-F63D-4ED6-A55E-418C1A0EDC32}" type="slidenum">
              <a:rPr lang="en-US" altLang="en-US" smtClean="0"/>
              <a:pPr eaLnBrk="1" hangingPunct="1"/>
              <a:t>11</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07861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E7A229-B046-4BBF-91B3-E8FDCDC46DC6}" type="slidenum">
              <a:rPr lang="en-US" altLang="en-US" smtClean="0"/>
              <a:pPr eaLnBrk="1" hangingPunct="1"/>
              <a:t>12</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9869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scene3d>
              <a:camera prst="orthographicFront"/>
              <a:lightRig rig="threePt" dir="t"/>
            </a:scene3d>
            <a:sp3d extrusionH="57150">
              <a:bevelT h="25400" prst="softRound"/>
            </a:sp3d>
          </a:bodyPr>
          <a:lstStyle>
            <a:lvl1pPr>
              <a:defRPr>
                <a:solidFill>
                  <a:srgbClr val="FFC000"/>
                </a:solidFill>
                <a:effectLst>
                  <a:outerShdw blurRad="50800" dist="38100" dir="8100000" algn="tr" rotWithShape="0">
                    <a:prstClr val="black">
                      <a:alpha val="40000"/>
                    </a:prst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35E3EE8-7E92-4663-98B7-9B1A0F8CEEE5}" type="slidenum">
              <a:rPr lang="en-US" altLang="en-US"/>
              <a:pPr/>
              <a:t>‹#›</a:t>
            </a:fld>
            <a:endParaRPr lang="en-US" altLang="en-US"/>
          </a:p>
        </p:txBody>
      </p:sp>
    </p:spTree>
    <p:extLst>
      <p:ext uri="{BB962C8B-B14F-4D97-AF65-F5344CB8AC3E}">
        <p14:creationId xmlns:p14="http://schemas.microsoft.com/office/powerpoint/2010/main" val="56479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8D00F3-D48D-4C55-98D9-EFE25A1433BE}" type="slidenum">
              <a:rPr lang="en-US" altLang="en-US"/>
              <a:pPr/>
              <a:t>‹#›</a:t>
            </a:fld>
            <a:endParaRPr lang="en-US" altLang="en-US"/>
          </a:p>
        </p:txBody>
      </p:sp>
    </p:spTree>
    <p:extLst>
      <p:ext uri="{BB962C8B-B14F-4D97-AF65-F5344CB8AC3E}">
        <p14:creationId xmlns:p14="http://schemas.microsoft.com/office/powerpoint/2010/main" val="1185321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A582EB-6C7F-4C98-A12C-AC4C5A6E05C2}" type="slidenum">
              <a:rPr lang="en-US" altLang="en-US"/>
              <a:pPr/>
              <a:t>‹#›</a:t>
            </a:fld>
            <a:endParaRPr lang="en-US" altLang="en-US"/>
          </a:p>
        </p:txBody>
      </p:sp>
    </p:spTree>
    <p:extLst>
      <p:ext uri="{BB962C8B-B14F-4D97-AF65-F5344CB8AC3E}">
        <p14:creationId xmlns:p14="http://schemas.microsoft.com/office/powerpoint/2010/main" val="1964584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ED92EF9B-4E5A-488F-86F8-8EDCB3A0CC93}" type="slidenum">
              <a:rPr lang="en-US" altLang="en-US"/>
              <a:pPr/>
              <a:t>‹#›</a:t>
            </a:fld>
            <a:endParaRPr lang="en-US" altLang="en-US"/>
          </a:p>
        </p:txBody>
      </p:sp>
    </p:spTree>
    <p:extLst>
      <p:ext uri="{BB962C8B-B14F-4D97-AF65-F5344CB8AC3E}">
        <p14:creationId xmlns:p14="http://schemas.microsoft.com/office/powerpoint/2010/main" val="621888621"/>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9F"/>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E260C35-899B-44D4-8702-06965CD0E903}" type="slidenum">
              <a:rPr lang="en-US" altLang="en-US"/>
              <a:pPr/>
              <a:t>‹#›</a:t>
            </a:fld>
            <a:endParaRPr lang="en-US" altLang="en-US"/>
          </a:p>
        </p:txBody>
      </p:sp>
    </p:spTree>
    <p:extLst>
      <p:ext uri="{BB962C8B-B14F-4D97-AF65-F5344CB8AC3E}">
        <p14:creationId xmlns:p14="http://schemas.microsoft.com/office/powerpoint/2010/main" val="2447450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A1212CE-1301-4B90-A3D6-5779B5E12699}" type="slidenum">
              <a:rPr lang="en-US" altLang="en-US"/>
              <a:pPr/>
              <a:t>‹#›</a:t>
            </a:fld>
            <a:endParaRPr lang="en-US" altLang="en-US"/>
          </a:p>
        </p:txBody>
      </p:sp>
    </p:spTree>
    <p:extLst>
      <p:ext uri="{BB962C8B-B14F-4D97-AF65-F5344CB8AC3E}">
        <p14:creationId xmlns:p14="http://schemas.microsoft.com/office/powerpoint/2010/main" val="119723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85D6F07-8621-48B3-8C19-907AB1B8AF47}" type="slidenum">
              <a:rPr lang="en-US" altLang="en-US"/>
              <a:pPr/>
              <a:t>‹#›</a:t>
            </a:fld>
            <a:endParaRPr lang="en-US" altLang="en-US"/>
          </a:p>
        </p:txBody>
      </p:sp>
    </p:spTree>
    <p:extLst>
      <p:ext uri="{BB962C8B-B14F-4D97-AF65-F5344CB8AC3E}">
        <p14:creationId xmlns:p14="http://schemas.microsoft.com/office/powerpoint/2010/main" val="28752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D8704C7-93B0-4878-A907-C990C313468D}" type="slidenum">
              <a:rPr lang="en-US" altLang="en-US"/>
              <a:pPr/>
              <a:t>‹#›</a:t>
            </a:fld>
            <a:endParaRPr lang="en-US" altLang="en-US"/>
          </a:p>
        </p:txBody>
      </p:sp>
    </p:spTree>
    <p:extLst>
      <p:ext uri="{BB962C8B-B14F-4D97-AF65-F5344CB8AC3E}">
        <p14:creationId xmlns:p14="http://schemas.microsoft.com/office/powerpoint/2010/main" val="221842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4813FC2-3FAC-499B-8497-F67034D54451}" type="slidenum">
              <a:rPr lang="en-US" altLang="en-US"/>
              <a:pPr/>
              <a:t>‹#›</a:t>
            </a:fld>
            <a:endParaRPr lang="en-US" altLang="en-US"/>
          </a:p>
        </p:txBody>
      </p:sp>
    </p:spTree>
    <p:extLst>
      <p:ext uri="{BB962C8B-B14F-4D97-AF65-F5344CB8AC3E}">
        <p14:creationId xmlns:p14="http://schemas.microsoft.com/office/powerpoint/2010/main" val="343385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5B19CE1-D0CF-4AE5-8BC8-6FEBCA4AFD0F}" type="slidenum">
              <a:rPr lang="en-US" altLang="en-US"/>
              <a:pPr/>
              <a:t>‹#›</a:t>
            </a:fld>
            <a:endParaRPr lang="en-US" altLang="en-US"/>
          </a:p>
        </p:txBody>
      </p:sp>
    </p:spTree>
    <p:extLst>
      <p:ext uri="{BB962C8B-B14F-4D97-AF65-F5344CB8AC3E}">
        <p14:creationId xmlns:p14="http://schemas.microsoft.com/office/powerpoint/2010/main" val="409907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2EBB746-333B-4E7A-A9BA-208C1186A674}" type="slidenum">
              <a:rPr lang="en-US" altLang="en-US"/>
              <a:pPr/>
              <a:t>‹#›</a:t>
            </a:fld>
            <a:endParaRPr lang="en-US" altLang="en-US"/>
          </a:p>
        </p:txBody>
      </p:sp>
    </p:spTree>
    <p:extLst>
      <p:ext uri="{BB962C8B-B14F-4D97-AF65-F5344CB8AC3E}">
        <p14:creationId xmlns:p14="http://schemas.microsoft.com/office/powerpoint/2010/main" val="254824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9498DB-4A60-4757-86BC-76B004978503}" type="slidenum">
              <a:rPr lang="en-US" altLang="en-US"/>
              <a:pPr/>
              <a:t>‹#›</a:t>
            </a:fld>
            <a:endParaRPr lang="en-US" altLang="en-US"/>
          </a:p>
        </p:txBody>
      </p:sp>
    </p:spTree>
    <p:extLst>
      <p:ext uri="{BB962C8B-B14F-4D97-AF65-F5344CB8AC3E}">
        <p14:creationId xmlns:p14="http://schemas.microsoft.com/office/powerpoint/2010/main" val="374336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C1C1D"/>
            </a:gs>
            <a:gs pos="50000">
              <a:srgbClr val="1E4649"/>
            </a:gs>
            <a:gs pos="100000">
              <a:srgbClr val="1E4649"/>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3732D4-45BC-4A55-B9BB-FE0EC067A2D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9ybv4DOj-N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Poetry &amp; Wisdom from the mature nation</a:t>
            </a:r>
            <a:endParaRPr lang="en-US" dirty="0"/>
          </a:p>
        </p:txBody>
      </p:sp>
      <p:sp>
        <p:nvSpPr>
          <p:cNvPr id="3" name="Subtitle 2"/>
          <p:cNvSpPr>
            <a:spLocks noGrp="1"/>
          </p:cNvSpPr>
          <p:nvPr>
            <p:ph type="subTitle" idx="1"/>
          </p:nvPr>
        </p:nvSpPr>
        <p:spPr/>
        <p:txBody>
          <a:bodyPr/>
          <a:lstStyle/>
          <a:p>
            <a:r>
              <a:rPr lang="en-US" dirty="0" smtClean="0"/>
              <a:t>Not stories</a:t>
            </a:r>
          </a:p>
          <a:p>
            <a:r>
              <a:rPr lang="en-US" dirty="0" smtClean="0"/>
              <a:t>Psalms &amp; Song of Solomon</a:t>
            </a:r>
            <a:br>
              <a:rPr lang="en-US" dirty="0" smtClean="0"/>
            </a:br>
            <a:r>
              <a:rPr lang="en-US" dirty="0" smtClean="0"/>
              <a:t>Proverbs, Job, Ecclesiastes</a:t>
            </a:r>
            <a:endParaRPr lang="en-US" dirty="0"/>
          </a:p>
        </p:txBody>
      </p:sp>
    </p:spTree>
    <p:extLst>
      <p:ext uri="{BB962C8B-B14F-4D97-AF65-F5344CB8AC3E}">
        <p14:creationId xmlns:p14="http://schemas.microsoft.com/office/powerpoint/2010/main" val="372007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914400"/>
            <a:ext cx="7772400" cy="1470025"/>
          </a:xfrm>
        </p:spPr>
        <p:txBody>
          <a:bodyPr/>
          <a:lstStyle/>
          <a:p>
            <a:pPr eaLnBrk="1" fontAlgn="auto" hangingPunct="1">
              <a:spcAft>
                <a:spcPts val="0"/>
              </a:spcAft>
              <a:defRPr/>
            </a:pPr>
            <a:r>
              <a:rPr lang="en-US" sz="6600" dirty="0" smtClean="0"/>
              <a:t>Song of Solomon</a:t>
            </a:r>
            <a:endParaRPr lang="en-US" dirty="0" smtClean="0"/>
          </a:p>
        </p:txBody>
      </p:sp>
      <p:sp>
        <p:nvSpPr>
          <p:cNvPr id="15363" name="Rectangle 3"/>
          <p:cNvSpPr>
            <a:spLocks noGrp="1" noChangeArrowheads="1"/>
          </p:cNvSpPr>
          <p:nvPr>
            <p:ph type="subTitle" idx="1"/>
          </p:nvPr>
        </p:nvSpPr>
        <p:spPr>
          <a:xfrm>
            <a:off x="762000" y="2971800"/>
            <a:ext cx="7620000" cy="2438400"/>
          </a:xfrm>
        </p:spPr>
        <p:txBody>
          <a:bodyPr/>
          <a:lstStyle/>
          <a:p>
            <a:pPr eaLnBrk="1" hangingPunct="1">
              <a:lnSpc>
                <a:spcPct val="80000"/>
              </a:lnSpc>
              <a:spcBef>
                <a:spcPct val="0"/>
              </a:spcBef>
            </a:pPr>
            <a:r>
              <a:rPr lang="en-US" altLang="en-US" sz="2800" smtClean="0"/>
              <a:t>also called </a:t>
            </a:r>
          </a:p>
          <a:p>
            <a:pPr eaLnBrk="1" hangingPunct="1">
              <a:lnSpc>
                <a:spcPct val="80000"/>
              </a:lnSpc>
              <a:spcBef>
                <a:spcPct val="0"/>
              </a:spcBef>
            </a:pPr>
            <a:r>
              <a:rPr lang="en-US" altLang="en-US" sz="4000" smtClean="0"/>
              <a:t>“Song of Songs” and “Canticles” and “the Song”</a:t>
            </a:r>
          </a:p>
        </p:txBody>
      </p:sp>
    </p:spTree>
    <p:extLst>
      <p:ext uri="{BB962C8B-B14F-4D97-AF65-F5344CB8AC3E}">
        <p14:creationId xmlns:p14="http://schemas.microsoft.com/office/powerpoint/2010/main" val="3752905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53536"/>
            <a:ext cx="8229600" cy="1143000"/>
          </a:xfrm>
        </p:spPr>
        <p:txBody>
          <a:bodyPr>
            <a:normAutofit/>
          </a:bodyPr>
          <a:lstStyle/>
          <a:p>
            <a:pPr marL="54864" eaLnBrk="1" fontAlgn="auto" hangingPunct="1">
              <a:spcAft>
                <a:spcPts val="0"/>
              </a:spcAft>
              <a:defRPr/>
            </a:pPr>
            <a:r>
              <a:rPr lang="en-US" dirty="0" smtClean="0"/>
              <a:t>A celebration of sexual passion</a:t>
            </a:r>
          </a:p>
        </p:txBody>
      </p:sp>
      <p:sp>
        <p:nvSpPr>
          <p:cNvPr id="7171" name="Rectangle 3"/>
          <p:cNvSpPr>
            <a:spLocks noGrp="1" noChangeArrowheads="1"/>
          </p:cNvSpPr>
          <p:nvPr>
            <p:ph idx="1"/>
          </p:nvPr>
        </p:nvSpPr>
        <p:spPr/>
        <p:txBody>
          <a:bodyPr>
            <a:normAutofit/>
          </a:bodyPr>
          <a:lstStyle/>
          <a:p>
            <a:pPr eaLnBrk="1" fontAlgn="auto" hangingPunct="1">
              <a:lnSpc>
                <a:spcPct val="90000"/>
              </a:lnSpc>
              <a:spcBef>
                <a:spcPts val="0"/>
              </a:spcBef>
              <a:spcAft>
                <a:spcPts val="0"/>
              </a:spcAft>
              <a:buFont typeface="Wingdings 2"/>
              <a:buChar char=""/>
              <a:defRPr/>
            </a:pPr>
            <a:r>
              <a:rPr lang="en-US" sz="2800" dirty="0" smtClean="0"/>
              <a:t>The only erotic poetry in the Bible</a:t>
            </a:r>
          </a:p>
          <a:p>
            <a:pPr marL="640080" lvl="1" eaLnBrk="1" fontAlgn="auto" hangingPunct="1">
              <a:lnSpc>
                <a:spcPct val="90000"/>
              </a:lnSpc>
              <a:spcAft>
                <a:spcPts val="0"/>
              </a:spcAft>
              <a:defRPr/>
            </a:pPr>
            <a:r>
              <a:rPr lang="en-US" sz="2400" dirty="0" smtClean="0"/>
              <a:t>It’s very hard to classify or interpret</a:t>
            </a:r>
          </a:p>
          <a:p>
            <a:pPr eaLnBrk="1" fontAlgn="auto" hangingPunct="1">
              <a:lnSpc>
                <a:spcPct val="90000"/>
              </a:lnSpc>
              <a:spcBef>
                <a:spcPts val="0"/>
              </a:spcBef>
              <a:spcAft>
                <a:spcPts val="0"/>
              </a:spcAft>
              <a:buFont typeface="Wingdings 2"/>
              <a:buChar char=""/>
              <a:defRPr/>
            </a:pPr>
            <a:r>
              <a:rPr lang="en-US" sz="2800" dirty="0" smtClean="0"/>
              <a:t>Often </a:t>
            </a:r>
            <a:r>
              <a:rPr lang="en-US" sz="2800" dirty="0" smtClean="0"/>
              <a:t>called a </a:t>
            </a:r>
            <a:r>
              <a:rPr lang="en-US" sz="2800" dirty="0" smtClean="0">
                <a:solidFill>
                  <a:srgbClr val="FFC000"/>
                </a:solidFill>
              </a:rPr>
              <a:t>religious allegory </a:t>
            </a:r>
            <a:r>
              <a:rPr lang="en-US" sz="2800" dirty="0" smtClean="0">
                <a:solidFill>
                  <a:srgbClr val="FFCC99"/>
                </a:solidFill>
              </a:rPr>
              <a:t>(a </a:t>
            </a:r>
            <a:r>
              <a:rPr lang="en-US" sz="2800" dirty="0" smtClean="0">
                <a:solidFill>
                  <a:srgbClr val="FFCC99"/>
                </a:solidFill>
              </a:rPr>
              <a:t>story in </a:t>
            </a:r>
            <a:r>
              <a:rPr lang="en-US" sz="2800" dirty="0" smtClean="0">
                <a:solidFill>
                  <a:srgbClr val="FFCC99"/>
                </a:solidFill>
              </a:rPr>
              <a:t>which characters, objects, and actions symbolize some higher truth.) </a:t>
            </a:r>
          </a:p>
          <a:p>
            <a:pPr marL="640080" lvl="1" eaLnBrk="1" fontAlgn="auto" hangingPunct="1">
              <a:lnSpc>
                <a:spcPct val="90000"/>
              </a:lnSpc>
              <a:spcAft>
                <a:spcPts val="0"/>
              </a:spcAft>
              <a:defRPr/>
            </a:pPr>
            <a:r>
              <a:rPr lang="en-US" sz="2400" dirty="0" smtClean="0">
                <a:solidFill>
                  <a:schemeClr val="accent3">
                    <a:lumMod val="60000"/>
                    <a:lumOff val="40000"/>
                  </a:schemeClr>
                </a:solidFill>
              </a:rPr>
              <a:t>To Jews</a:t>
            </a:r>
            <a:r>
              <a:rPr lang="en-US" sz="2400" dirty="0" smtClean="0"/>
              <a:t>: an allegory of Yahweh’s love for Israel</a:t>
            </a:r>
          </a:p>
          <a:p>
            <a:pPr marL="640080" lvl="1" eaLnBrk="1" fontAlgn="auto" hangingPunct="1">
              <a:lnSpc>
                <a:spcPct val="90000"/>
              </a:lnSpc>
              <a:spcAft>
                <a:spcPts val="0"/>
              </a:spcAft>
              <a:defRPr/>
            </a:pPr>
            <a:r>
              <a:rPr lang="en-US" sz="2400" dirty="0" smtClean="0">
                <a:solidFill>
                  <a:schemeClr val="accent3">
                    <a:lumMod val="60000"/>
                    <a:lumOff val="40000"/>
                  </a:schemeClr>
                </a:solidFill>
              </a:rPr>
              <a:t>For Christians</a:t>
            </a:r>
            <a:r>
              <a:rPr lang="en-US" sz="2400" dirty="0" smtClean="0"/>
              <a:t>: an allegory of Christ’s love for his “bride” the church. </a:t>
            </a:r>
          </a:p>
          <a:p>
            <a:pPr eaLnBrk="1" fontAlgn="auto" hangingPunct="1">
              <a:lnSpc>
                <a:spcPct val="90000"/>
              </a:lnSpc>
              <a:spcBef>
                <a:spcPts val="0"/>
              </a:spcBef>
              <a:spcAft>
                <a:spcPts val="0"/>
              </a:spcAft>
              <a:buFont typeface="Wingdings 2"/>
              <a:buChar char=""/>
              <a:defRPr/>
            </a:pPr>
            <a:r>
              <a:rPr lang="en-US" sz="2800" dirty="0" smtClean="0"/>
              <a:t>But taken </a:t>
            </a:r>
            <a:r>
              <a:rPr lang="en-US" sz="2800" dirty="0" smtClean="0"/>
              <a:t>directly, it </a:t>
            </a:r>
            <a:r>
              <a:rPr lang="en-US" sz="2800" dirty="0" smtClean="0"/>
              <a:t>affirms human’s romantic love and </a:t>
            </a:r>
            <a:r>
              <a:rPr lang="en-US" sz="2800" dirty="0" smtClean="0"/>
              <a:t>sexual pleasure. </a:t>
            </a:r>
          </a:p>
        </p:txBody>
      </p:sp>
    </p:spTree>
    <p:extLst>
      <p:ext uri="{BB962C8B-B14F-4D97-AF65-F5344CB8AC3E}">
        <p14:creationId xmlns:p14="http://schemas.microsoft.com/office/powerpoint/2010/main" val="4070887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dirty="0" smtClean="0"/>
              <a:t>Purpose or Use </a:t>
            </a:r>
          </a:p>
        </p:txBody>
      </p:sp>
      <p:sp>
        <p:nvSpPr>
          <p:cNvPr id="17411" name="Rectangle 3"/>
          <p:cNvSpPr>
            <a:spLocks noGrp="1" noChangeArrowheads="1"/>
          </p:cNvSpPr>
          <p:nvPr>
            <p:ph idx="1"/>
          </p:nvPr>
        </p:nvSpPr>
        <p:spPr/>
        <p:txBody>
          <a:bodyPr/>
          <a:lstStyle/>
          <a:p>
            <a:pPr eaLnBrk="1" hangingPunct="1"/>
            <a:r>
              <a:rPr lang="en-US" altLang="en-US" dirty="0" smtClean="0">
                <a:solidFill>
                  <a:schemeClr val="bg1"/>
                </a:solidFill>
              </a:rPr>
              <a:t>Sung yearly at Passover</a:t>
            </a:r>
          </a:p>
          <a:p>
            <a:pPr eaLnBrk="1" hangingPunct="1"/>
            <a:r>
              <a:rPr lang="en-US" altLang="en-US" dirty="0" smtClean="0">
                <a:solidFill>
                  <a:schemeClr val="bg1"/>
                </a:solidFill>
              </a:rPr>
              <a:t>Sung at Weddings</a:t>
            </a:r>
          </a:p>
          <a:p>
            <a:pPr eaLnBrk="1" hangingPunct="1"/>
            <a:r>
              <a:rPr lang="en-US" altLang="en-US" dirty="0" smtClean="0">
                <a:solidFill>
                  <a:schemeClr val="bg1"/>
                </a:solidFill>
              </a:rPr>
              <a:t>Many other interpretations and guesses</a:t>
            </a:r>
          </a:p>
          <a:p>
            <a:pPr eaLnBrk="1" hangingPunct="1"/>
            <a:r>
              <a:rPr lang="en-US" altLang="en-US" dirty="0" smtClean="0">
                <a:solidFill>
                  <a:schemeClr val="bg1"/>
                </a:solidFill>
              </a:rPr>
              <a:t>The Jerusalem Bible (a Catholic version) has divided the Song into parts to be spoken by bride, groom, and others. </a:t>
            </a:r>
          </a:p>
        </p:txBody>
      </p:sp>
    </p:spTree>
    <p:extLst>
      <p:ext uri="{BB962C8B-B14F-4D97-AF65-F5344CB8AC3E}">
        <p14:creationId xmlns:p14="http://schemas.microsoft.com/office/powerpoint/2010/main" val="2345742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533400"/>
            <a:ext cx="8229600" cy="5592763"/>
          </a:xfrm>
        </p:spPr>
        <p:txBody>
          <a:bodyPr/>
          <a:lstStyle/>
          <a:p>
            <a:pPr eaLnBrk="1" hangingPunct="1">
              <a:lnSpc>
                <a:spcPct val="80000"/>
              </a:lnSpc>
              <a:buFontTx/>
              <a:buNone/>
            </a:pPr>
            <a:r>
              <a:rPr lang="en-US" altLang="en-US" sz="2200" dirty="0" smtClean="0">
                <a:solidFill>
                  <a:srgbClr val="FFC000"/>
                </a:solidFill>
              </a:rPr>
              <a:t>CHAPTER 1</a:t>
            </a:r>
          </a:p>
          <a:p>
            <a:pPr eaLnBrk="1" hangingPunct="1">
              <a:lnSpc>
                <a:spcPct val="80000"/>
              </a:lnSpc>
              <a:buFontTx/>
              <a:buNone/>
            </a:pPr>
            <a:endParaRPr lang="en-US" altLang="en-US" sz="2200" dirty="0" smtClean="0">
              <a:solidFill>
                <a:srgbClr val="FFC000"/>
              </a:solidFill>
            </a:endParaRPr>
          </a:p>
          <a:p>
            <a:pPr eaLnBrk="1" hangingPunct="1">
              <a:lnSpc>
                <a:spcPct val="80000"/>
              </a:lnSpc>
              <a:buFontTx/>
              <a:buNone/>
            </a:pPr>
            <a:r>
              <a:rPr lang="en-US" altLang="en-US" sz="2200" dirty="0" smtClean="0"/>
              <a:t>1 Solomon's Song of Songs: </a:t>
            </a:r>
          </a:p>
          <a:p>
            <a:pPr eaLnBrk="1" hangingPunct="1">
              <a:lnSpc>
                <a:spcPct val="80000"/>
              </a:lnSpc>
              <a:buFontTx/>
              <a:buNone/>
            </a:pPr>
            <a:r>
              <a:rPr lang="en-US" altLang="en-US" sz="2200" dirty="0" smtClean="0">
                <a:solidFill>
                  <a:srgbClr val="FFDDDD"/>
                </a:solidFill>
              </a:rPr>
              <a:t>2 </a:t>
            </a:r>
            <a:r>
              <a:rPr lang="en-US" altLang="en-US" sz="2200" b="1" dirty="0" smtClean="0">
                <a:solidFill>
                  <a:srgbClr val="E3A1FD"/>
                </a:solidFill>
              </a:rPr>
              <a:t>BELOVED</a:t>
            </a:r>
            <a:r>
              <a:rPr lang="en-US" altLang="en-US" sz="2200" dirty="0" smtClean="0">
                <a:solidFill>
                  <a:srgbClr val="E3A1FD"/>
                </a:solidFill>
              </a:rPr>
              <a:t>: Let him kiss me with the kisses of his mouth, for your love-making is sweeter than wine; </a:t>
            </a:r>
          </a:p>
          <a:p>
            <a:pPr eaLnBrk="1" hangingPunct="1">
              <a:lnSpc>
                <a:spcPct val="80000"/>
              </a:lnSpc>
              <a:buFontTx/>
              <a:buNone/>
            </a:pPr>
            <a:r>
              <a:rPr lang="en-US" altLang="en-US" sz="2200" dirty="0" smtClean="0">
                <a:solidFill>
                  <a:srgbClr val="E3A1FD"/>
                </a:solidFill>
              </a:rPr>
              <a:t>3 delicate is the fragrance of your perfume, your name is an oil poured out, and that is why girls love you. </a:t>
            </a:r>
          </a:p>
          <a:p>
            <a:pPr eaLnBrk="1" hangingPunct="1">
              <a:lnSpc>
                <a:spcPct val="80000"/>
              </a:lnSpc>
              <a:buFontTx/>
              <a:buNone/>
            </a:pPr>
            <a:r>
              <a:rPr lang="en-US" altLang="en-US" sz="2200" dirty="0" smtClean="0">
                <a:solidFill>
                  <a:srgbClr val="E3A1FD"/>
                </a:solidFill>
              </a:rPr>
              <a:t>4 Draw me in your footsteps, let us run. The king has brought me into his rooms; you will be our joy and our gladness. We shall praise your love more than wine; how right it is to love you. </a:t>
            </a:r>
          </a:p>
          <a:p>
            <a:pPr eaLnBrk="1" hangingPunct="1">
              <a:lnSpc>
                <a:spcPct val="80000"/>
              </a:lnSpc>
              <a:buFontTx/>
              <a:buNone/>
            </a:pPr>
            <a:r>
              <a:rPr lang="en-US" altLang="en-US" sz="2200" dirty="0" smtClean="0">
                <a:solidFill>
                  <a:srgbClr val="E3A1FD"/>
                </a:solidFill>
              </a:rPr>
              <a:t>5 </a:t>
            </a:r>
            <a:r>
              <a:rPr lang="en-US" altLang="en-US" sz="2200" b="1" dirty="0" smtClean="0">
                <a:solidFill>
                  <a:srgbClr val="E3A1FD"/>
                </a:solidFill>
              </a:rPr>
              <a:t>BELOVED</a:t>
            </a:r>
            <a:r>
              <a:rPr lang="en-US" altLang="en-US" sz="2200" dirty="0" smtClean="0">
                <a:solidFill>
                  <a:srgbClr val="E3A1FD"/>
                </a:solidFill>
              </a:rPr>
              <a:t>: I am black but lovely, daughters of Jerusalem, like the tents of </a:t>
            </a:r>
            <a:r>
              <a:rPr lang="en-US" altLang="en-US" sz="2200" dirty="0" err="1" smtClean="0">
                <a:solidFill>
                  <a:srgbClr val="E3A1FD"/>
                </a:solidFill>
              </a:rPr>
              <a:t>Kedar</a:t>
            </a:r>
            <a:r>
              <a:rPr lang="en-US" altLang="en-US" sz="2200" dirty="0" smtClean="0">
                <a:solidFill>
                  <a:srgbClr val="E3A1FD"/>
                </a:solidFill>
              </a:rPr>
              <a:t>, like the pavilions of </a:t>
            </a:r>
            <a:r>
              <a:rPr lang="en-US" altLang="en-US" sz="2200" dirty="0" err="1" smtClean="0">
                <a:solidFill>
                  <a:srgbClr val="E3A1FD"/>
                </a:solidFill>
              </a:rPr>
              <a:t>Salmah</a:t>
            </a:r>
            <a:r>
              <a:rPr lang="en-US" altLang="en-US" sz="2200" dirty="0" smtClean="0">
                <a:solidFill>
                  <a:srgbClr val="E3A1FD"/>
                </a:solidFill>
              </a:rPr>
              <a:t>. </a:t>
            </a:r>
          </a:p>
          <a:p>
            <a:pPr eaLnBrk="1" hangingPunct="1">
              <a:lnSpc>
                <a:spcPct val="80000"/>
              </a:lnSpc>
              <a:buFontTx/>
              <a:buNone/>
            </a:pPr>
            <a:r>
              <a:rPr lang="en-US" altLang="en-US" sz="2200" dirty="0" smtClean="0">
                <a:solidFill>
                  <a:srgbClr val="E3A1FD"/>
                </a:solidFill>
              </a:rPr>
              <a:t>6 Take no notice of my dark coloring, it is the sun that has burnt me. My mother's sons turned their anger on me, they made me look after the vineyards. My own vineyard I had not looked after! </a:t>
            </a:r>
          </a:p>
          <a:p>
            <a:pPr eaLnBrk="1" hangingPunct="1">
              <a:lnSpc>
                <a:spcPct val="80000"/>
              </a:lnSpc>
              <a:buFontTx/>
              <a:buNone/>
            </a:pPr>
            <a:r>
              <a:rPr lang="en-US" altLang="en-US" sz="2200" dirty="0" smtClean="0">
                <a:solidFill>
                  <a:srgbClr val="E3A1FD"/>
                </a:solidFill>
              </a:rPr>
              <a:t>7 Tell me then, sweetheart, where will you lead your flock to graze, where will you rest it at noon? That I may no more wander like a vagabond beside the flocks of your companions. </a:t>
            </a:r>
          </a:p>
        </p:txBody>
      </p:sp>
    </p:spTree>
    <p:extLst>
      <p:ext uri="{BB962C8B-B14F-4D97-AF65-F5344CB8AC3E}">
        <p14:creationId xmlns:p14="http://schemas.microsoft.com/office/powerpoint/2010/main" val="446514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324600"/>
          </a:xfrm>
        </p:spPr>
        <p:txBody>
          <a:bodyPr>
            <a:noAutofit/>
          </a:bodyPr>
          <a:lstStyle/>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8 </a:t>
            </a:r>
            <a:r>
              <a:rPr lang="en-US" sz="2200" b="1" dirty="0" smtClean="0">
                <a:solidFill>
                  <a:schemeClr val="accent3">
                    <a:lumMod val="60000"/>
                    <a:lumOff val="40000"/>
                  </a:schemeClr>
                </a:solidFill>
              </a:rPr>
              <a:t>CHORUS</a:t>
            </a:r>
            <a:r>
              <a:rPr lang="en-US" sz="2200" dirty="0" smtClean="0">
                <a:solidFill>
                  <a:schemeClr val="accent3">
                    <a:lumMod val="60000"/>
                    <a:lumOff val="40000"/>
                  </a:schemeClr>
                </a:solidFill>
              </a:rPr>
              <a:t>: If you do not know this, O loveliest of women, follow the tracks of the flock, and take your kids to graze close by the shepherds' tents. </a:t>
            </a:r>
          </a:p>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9 </a:t>
            </a:r>
            <a:r>
              <a:rPr lang="en-US" sz="2200" b="1" dirty="0" smtClean="0">
                <a:solidFill>
                  <a:schemeClr val="accent3">
                    <a:lumMod val="60000"/>
                    <a:lumOff val="40000"/>
                  </a:schemeClr>
                </a:solidFill>
              </a:rPr>
              <a:t>LOVER</a:t>
            </a:r>
            <a:r>
              <a:rPr lang="en-US" sz="2200" dirty="0" smtClean="0">
                <a:solidFill>
                  <a:schemeClr val="accent3">
                    <a:lumMod val="60000"/>
                    <a:lumOff val="40000"/>
                  </a:schemeClr>
                </a:solidFill>
              </a:rPr>
              <a:t>: I compare you, my love, to my mare harnessed to Pharaoh's chariot. </a:t>
            </a:r>
          </a:p>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10 Your cheeks show fair between their pendants and your neck within its necklaces. </a:t>
            </a:r>
          </a:p>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11 We shall make you golden earrings and beads of silver. </a:t>
            </a:r>
          </a:p>
          <a:p>
            <a:pPr eaLnBrk="1" fontAlgn="auto" hangingPunct="1">
              <a:lnSpc>
                <a:spcPct val="80000"/>
              </a:lnSpc>
              <a:spcBef>
                <a:spcPts val="0"/>
              </a:spcBef>
              <a:spcAft>
                <a:spcPts val="0"/>
              </a:spcAft>
              <a:buFont typeface="Wingdings 2"/>
              <a:buNone/>
              <a:defRPr/>
            </a:pPr>
            <a:r>
              <a:rPr lang="en-US" sz="2200" dirty="0" smtClean="0">
                <a:solidFill>
                  <a:srgbClr val="E3A1FD"/>
                </a:solidFill>
              </a:rPr>
              <a:t>12 </a:t>
            </a:r>
            <a:r>
              <a:rPr lang="en-US" sz="2200" b="1" dirty="0" smtClean="0">
                <a:solidFill>
                  <a:srgbClr val="E3A1FD"/>
                </a:solidFill>
              </a:rPr>
              <a:t>DUO</a:t>
            </a:r>
            <a:r>
              <a:rPr lang="en-US" sz="2200" dirty="0" smtClean="0">
                <a:solidFill>
                  <a:srgbClr val="E3A1FD"/>
                </a:solidFill>
              </a:rPr>
              <a:t>: -While the king rests in his own room my nard yields its perfume. </a:t>
            </a:r>
          </a:p>
          <a:p>
            <a:pPr eaLnBrk="1" fontAlgn="auto" hangingPunct="1">
              <a:lnSpc>
                <a:spcPct val="80000"/>
              </a:lnSpc>
              <a:spcBef>
                <a:spcPts val="0"/>
              </a:spcBef>
              <a:spcAft>
                <a:spcPts val="0"/>
              </a:spcAft>
              <a:buFont typeface="Wingdings 2"/>
              <a:buNone/>
              <a:defRPr/>
            </a:pPr>
            <a:r>
              <a:rPr lang="en-US" sz="2200" dirty="0" smtClean="0">
                <a:solidFill>
                  <a:srgbClr val="E3A1FD"/>
                </a:solidFill>
              </a:rPr>
              <a:t>13 My love is a sachet of myrrh lying between my breasts. </a:t>
            </a:r>
          </a:p>
          <a:p>
            <a:pPr eaLnBrk="1" fontAlgn="auto" hangingPunct="1">
              <a:lnSpc>
                <a:spcPct val="80000"/>
              </a:lnSpc>
              <a:spcBef>
                <a:spcPts val="0"/>
              </a:spcBef>
              <a:spcAft>
                <a:spcPts val="0"/>
              </a:spcAft>
              <a:buFont typeface="Wingdings 2"/>
              <a:buNone/>
              <a:defRPr/>
            </a:pPr>
            <a:r>
              <a:rPr lang="en-US" sz="2200" dirty="0" smtClean="0">
                <a:solidFill>
                  <a:srgbClr val="E3A1FD"/>
                </a:solidFill>
              </a:rPr>
              <a:t>14 My love is a cluster of henna flowers among the vines of En-</a:t>
            </a:r>
            <a:r>
              <a:rPr lang="en-US" sz="2200" dirty="0" err="1" smtClean="0">
                <a:solidFill>
                  <a:srgbClr val="E3A1FD"/>
                </a:solidFill>
              </a:rPr>
              <a:t>Gedi</a:t>
            </a:r>
            <a:r>
              <a:rPr lang="en-US" sz="2200" dirty="0" smtClean="0">
                <a:solidFill>
                  <a:srgbClr val="E3A1FD"/>
                </a:solidFill>
              </a:rPr>
              <a:t>. </a:t>
            </a:r>
          </a:p>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15 -How beautiful you are, my beloved, how beautiful you are! Your eyes are doves. </a:t>
            </a:r>
          </a:p>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16 -How beautiful you are, my love, and how you delight me! Our bed is the greensward. </a:t>
            </a:r>
          </a:p>
          <a:p>
            <a:pPr eaLnBrk="1" fontAlgn="auto" hangingPunct="1">
              <a:lnSpc>
                <a:spcPct val="80000"/>
              </a:lnSpc>
              <a:spcBef>
                <a:spcPts val="0"/>
              </a:spcBef>
              <a:spcAft>
                <a:spcPts val="0"/>
              </a:spcAft>
              <a:buFont typeface="Wingdings 2"/>
              <a:buNone/>
              <a:defRPr/>
            </a:pPr>
            <a:r>
              <a:rPr lang="en-US" sz="2200" dirty="0" smtClean="0">
                <a:solidFill>
                  <a:schemeClr val="accent3">
                    <a:lumMod val="60000"/>
                    <a:lumOff val="40000"/>
                  </a:schemeClr>
                </a:solidFill>
              </a:rPr>
              <a:t>17 -The beams of our house are cedar trees, its paneling the cypress.</a:t>
            </a:r>
          </a:p>
        </p:txBody>
      </p:sp>
    </p:spTree>
    <p:extLst>
      <p:ext uri="{BB962C8B-B14F-4D97-AF65-F5344CB8AC3E}">
        <p14:creationId xmlns:p14="http://schemas.microsoft.com/office/powerpoint/2010/main" val="758635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dirty="0" smtClean="0"/>
              <a:t>A few points</a:t>
            </a:r>
          </a:p>
        </p:txBody>
      </p:sp>
      <p:sp>
        <p:nvSpPr>
          <p:cNvPr id="10243" name="Rectangle 3"/>
          <p:cNvSpPr>
            <a:spLocks noGrp="1" noChangeArrowheads="1"/>
          </p:cNvSpPr>
          <p:nvPr>
            <p:ph idx="1"/>
          </p:nvPr>
        </p:nvSpPr>
        <p:spPr/>
        <p:txBody>
          <a:bodyPr>
            <a:normAutofit/>
          </a:bodyPr>
          <a:lstStyle/>
          <a:p>
            <a:pPr eaLnBrk="1" fontAlgn="auto" hangingPunct="1">
              <a:lnSpc>
                <a:spcPct val="80000"/>
              </a:lnSpc>
              <a:spcBef>
                <a:spcPts val="0"/>
              </a:spcBef>
              <a:spcAft>
                <a:spcPts val="0"/>
              </a:spcAft>
              <a:buFont typeface="Wingdings 2"/>
              <a:buChar char=""/>
              <a:defRPr/>
            </a:pPr>
            <a:r>
              <a:rPr lang="en-US" sz="2400" dirty="0" smtClean="0">
                <a:solidFill>
                  <a:srgbClr val="FFFFE7"/>
                </a:solidFill>
              </a:rPr>
              <a:t>The environment is full of allusions to </a:t>
            </a:r>
            <a:r>
              <a:rPr lang="en-US" sz="2400" dirty="0" smtClean="0">
                <a:solidFill>
                  <a:srgbClr val="FFC000"/>
                </a:solidFill>
              </a:rPr>
              <a:t>nature, fruits, flowers, animals, geography, architecture</a:t>
            </a:r>
            <a:r>
              <a:rPr lang="en-US" sz="2400" dirty="0" smtClean="0"/>
              <a:t>,  </a:t>
            </a:r>
            <a:r>
              <a:rPr lang="en-US" sz="2400" dirty="0" smtClean="0">
                <a:solidFill>
                  <a:srgbClr val="FFFFE7"/>
                </a:solidFill>
              </a:rPr>
              <a:t>and is </a:t>
            </a:r>
            <a:r>
              <a:rPr lang="en-US" sz="2400" dirty="0" smtClean="0">
                <a:solidFill>
                  <a:srgbClr val="FFC000"/>
                </a:solidFill>
              </a:rPr>
              <a:t>lush and scented</a:t>
            </a:r>
            <a:endParaRPr lang="en-US" sz="2400" dirty="0" smtClean="0"/>
          </a:p>
          <a:p>
            <a:pPr eaLnBrk="1" fontAlgn="auto" hangingPunct="1">
              <a:lnSpc>
                <a:spcPct val="80000"/>
              </a:lnSpc>
              <a:spcBef>
                <a:spcPts val="0"/>
              </a:spcBef>
              <a:spcAft>
                <a:spcPts val="0"/>
              </a:spcAft>
              <a:buFont typeface="Wingdings 2"/>
              <a:buChar char=""/>
              <a:defRPr/>
            </a:pPr>
            <a:r>
              <a:rPr lang="en-US" sz="2400" dirty="0" smtClean="0">
                <a:solidFill>
                  <a:srgbClr val="FFFFE7"/>
                </a:solidFill>
              </a:rPr>
              <a:t>Lots of </a:t>
            </a:r>
            <a:r>
              <a:rPr lang="en-US" sz="2400" b="1" dirty="0" smtClean="0">
                <a:solidFill>
                  <a:srgbClr val="FFFFE7"/>
                </a:solidFill>
              </a:rPr>
              <a:t>sensation</a:t>
            </a:r>
            <a:r>
              <a:rPr lang="en-US" sz="2400" dirty="0" smtClean="0">
                <a:solidFill>
                  <a:srgbClr val="FFFFE7"/>
                </a:solidFill>
              </a:rPr>
              <a:t>. A private paradise to enjoy love</a:t>
            </a:r>
          </a:p>
          <a:p>
            <a:pPr eaLnBrk="1" fontAlgn="auto" hangingPunct="1">
              <a:lnSpc>
                <a:spcPct val="80000"/>
              </a:lnSpc>
              <a:spcBef>
                <a:spcPts val="0"/>
              </a:spcBef>
              <a:spcAft>
                <a:spcPts val="0"/>
              </a:spcAft>
              <a:buFont typeface="Wingdings 2"/>
              <a:buChar char=""/>
              <a:defRPr/>
            </a:pPr>
            <a:r>
              <a:rPr lang="en-US" sz="2400" dirty="0" smtClean="0">
                <a:solidFill>
                  <a:srgbClr val="FFFFE7"/>
                </a:solidFill>
              </a:rPr>
              <a:t>Terms like “king” and “sister” are not meant literally, but are ways to show esteem.</a:t>
            </a:r>
          </a:p>
          <a:p>
            <a:pPr eaLnBrk="1" fontAlgn="auto" hangingPunct="1">
              <a:lnSpc>
                <a:spcPct val="80000"/>
              </a:lnSpc>
              <a:spcBef>
                <a:spcPts val="0"/>
              </a:spcBef>
              <a:spcAft>
                <a:spcPts val="0"/>
              </a:spcAft>
              <a:buFont typeface="Wingdings 2"/>
              <a:buChar char=""/>
              <a:defRPr/>
            </a:pPr>
            <a:r>
              <a:rPr lang="en-US" sz="2400" dirty="0" smtClean="0">
                <a:solidFill>
                  <a:srgbClr val="FFFFE7"/>
                </a:solidFill>
              </a:rPr>
              <a:t>The lovers sometimes address each other in the third person.</a:t>
            </a:r>
          </a:p>
          <a:p>
            <a:pPr eaLnBrk="1" fontAlgn="auto" hangingPunct="1">
              <a:lnSpc>
                <a:spcPct val="80000"/>
              </a:lnSpc>
              <a:spcBef>
                <a:spcPts val="0"/>
              </a:spcBef>
              <a:spcAft>
                <a:spcPts val="0"/>
              </a:spcAft>
              <a:buFont typeface="Wingdings 2"/>
              <a:buChar char=""/>
              <a:defRPr/>
            </a:pPr>
            <a:r>
              <a:rPr lang="en-US" sz="2400" dirty="0" smtClean="0">
                <a:solidFill>
                  <a:srgbClr val="FFFFE7"/>
                </a:solidFill>
              </a:rPr>
              <a:t>The female lover is often called “</a:t>
            </a:r>
            <a:r>
              <a:rPr lang="en-US" sz="2400" dirty="0" smtClean="0">
                <a:solidFill>
                  <a:srgbClr val="FFC000"/>
                </a:solidFill>
              </a:rPr>
              <a:t>The </a:t>
            </a:r>
            <a:r>
              <a:rPr lang="en-US" sz="2400" dirty="0" err="1" smtClean="0">
                <a:solidFill>
                  <a:srgbClr val="FFC000"/>
                </a:solidFill>
              </a:rPr>
              <a:t>Shulammite</a:t>
            </a:r>
            <a:r>
              <a:rPr lang="en-US" sz="2400" dirty="0" smtClean="0">
                <a:solidFill>
                  <a:srgbClr val="FFFFE7"/>
                </a:solidFill>
              </a:rPr>
              <a:t>” (“the perfect one”)(6:13)</a:t>
            </a:r>
          </a:p>
          <a:p>
            <a:pPr eaLnBrk="1" fontAlgn="auto" hangingPunct="1">
              <a:lnSpc>
                <a:spcPct val="80000"/>
              </a:lnSpc>
              <a:spcBef>
                <a:spcPts val="0"/>
              </a:spcBef>
              <a:spcAft>
                <a:spcPts val="0"/>
              </a:spcAft>
              <a:buFont typeface="Wingdings 2"/>
              <a:buChar char=""/>
              <a:defRPr/>
            </a:pPr>
            <a:r>
              <a:rPr lang="en-US" sz="2400" dirty="0" smtClean="0">
                <a:solidFill>
                  <a:srgbClr val="FFFFE7"/>
                </a:solidFill>
              </a:rPr>
              <a:t>Terms like vineyard, garden, orchard allude to womanhood. There is much talk of growing into a mature woman.</a:t>
            </a:r>
          </a:p>
          <a:p>
            <a:pPr eaLnBrk="1" fontAlgn="auto" hangingPunct="1">
              <a:lnSpc>
                <a:spcPct val="80000"/>
              </a:lnSpc>
              <a:spcBef>
                <a:spcPts val="0"/>
              </a:spcBef>
              <a:spcAft>
                <a:spcPts val="0"/>
              </a:spcAft>
              <a:buFont typeface="Wingdings 2"/>
              <a:buChar char=""/>
              <a:defRPr/>
            </a:pPr>
            <a:r>
              <a:rPr lang="en-US" sz="2400" dirty="0" smtClean="0">
                <a:solidFill>
                  <a:schemeClr val="accent3">
                    <a:lumMod val="60000"/>
                    <a:lumOff val="40000"/>
                  </a:schemeClr>
                </a:solidFill>
              </a:rPr>
              <a:t>No mention of God. </a:t>
            </a:r>
          </a:p>
        </p:txBody>
      </p:sp>
    </p:spTree>
    <p:extLst>
      <p:ext uri="{BB962C8B-B14F-4D97-AF65-F5344CB8AC3E}">
        <p14:creationId xmlns:p14="http://schemas.microsoft.com/office/powerpoint/2010/main" val="3951422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dirty="0" smtClean="0"/>
              <a:t>Song 8:6-7</a:t>
            </a:r>
          </a:p>
        </p:txBody>
      </p:sp>
      <p:sp>
        <p:nvSpPr>
          <p:cNvPr id="21507" name="Rectangle 3"/>
          <p:cNvSpPr>
            <a:spLocks noGrp="1" noChangeArrowheads="1"/>
          </p:cNvSpPr>
          <p:nvPr>
            <p:ph idx="1"/>
          </p:nvPr>
        </p:nvSpPr>
        <p:spPr/>
        <p:txBody>
          <a:bodyPr/>
          <a:lstStyle/>
          <a:p>
            <a:pPr eaLnBrk="1" hangingPunct="1">
              <a:lnSpc>
                <a:spcPct val="80000"/>
              </a:lnSpc>
            </a:pPr>
            <a:r>
              <a:rPr lang="en-US" altLang="en-US" sz="2400" dirty="0" smtClean="0">
                <a:solidFill>
                  <a:schemeClr val="bg1"/>
                </a:solidFill>
              </a:rPr>
              <a:t>Toward the conclusion, </a:t>
            </a:r>
            <a:r>
              <a:rPr lang="en-US" altLang="en-US" sz="2400" dirty="0" smtClean="0">
                <a:solidFill>
                  <a:schemeClr val="bg1"/>
                </a:solidFill>
              </a:rPr>
              <a:t>the idea that love is a powerful force stands out as love is compared to death.</a:t>
            </a:r>
            <a:endParaRPr lang="en-US" altLang="en-US" sz="2400" dirty="0" smtClean="0">
              <a:solidFill>
                <a:schemeClr val="bg1"/>
              </a:solidFill>
            </a:endParaRPr>
          </a:p>
          <a:p>
            <a:pPr eaLnBrk="1" hangingPunct="1">
              <a:lnSpc>
                <a:spcPct val="80000"/>
              </a:lnSpc>
              <a:buFontTx/>
              <a:buNone/>
            </a:pPr>
            <a:endParaRPr lang="en-US" altLang="en-US" sz="2400" dirty="0" smtClean="0"/>
          </a:p>
          <a:p>
            <a:pPr eaLnBrk="1" hangingPunct="1">
              <a:lnSpc>
                <a:spcPct val="80000"/>
              </a:lnSpc>
              <a:buFontTx/>
              <a:buNone/>
            </a:pPr>
            <a:r>
              <a:rPr lang="en-US" altLang="en-US" sz="2400" dirty="0" smtClean="0"/>
              <a:t>	</a:t>
            </a:r>
            <a:r>
              <a:rPr lang="en-US" altLang="en-US" sz="2400" b="1" dirty="0" smtClean="0"/>
              <a:t>6</a:t>
            </a:r>
            <a:r>
              <a:rPr lang="en-US" altLang="en-US" sz="2400" dirty="0" smtClean="0"/>
              <a:t> Set me as a seal upon your heart,</a:t>
            </a:r>
            <a:br>
              <a:rPr lang="en-US" altLang="en-US" sz="2400" dirty="0" smtClean="0"/>
            </a:br>
            <a:r>
              <a:rPr lang="en-US" altLang="en-US" sz="2400" dirty="0" smtClean="0"/>
              <a:t>   as a seal upon your arm;</a:t>
            </a:r>
            <a:br>
              <a:rPr lang="en-US" altLang="en-US" sz="2400" dirty="0" smtClean="0"/>
            </a:br>
            <a:r>
              <a:rPr lang="en-US" altLang="en-US" sz="2400" dirty="0" smtClean="0">
                <a:solidFill>
                  <a:srgbClr val="FFC000"/>
                </a:solidFill>
              </a:rPr>
              <a:t>for love is strong as death,</a:t>
            </a:r>
            <a:r>
              <a:rPr lang="en-US" altLang="en-US" sz="2400" dirty="0" smtClean="0"/>
              <a:t/>
            </a:r>
            <a:br>
              <a:rPr lang="en-US" altLang="en-US" sz="2400" dirty="0" smtClean="0"/>
            </a:br>
            <a:r>
              <a:rPr lang="en-US" altLang="en-US" sz="2400" dirty="0" smtClean="0"/>
              <a:t>   </a:t>
            </a:r>
            <a:r>
              <a:rPr lang="en-US" altLang="en-US" sz="2400" dirty="0" smtClean="0">
                <a:solidFill>
                  <a:srgbClr val="FFC000"/>
                </a:solidFill>
              </a:rPr>
              <a:t>passion fierce as the grave.</a:t>
            </a:r>
            <a:r>
              <a:rPr lang="en-US" altLang="en-US" sz="2400" dirty="0" smtClean="0"/>
              <a:t/>
            </a:r>
            <a:br>
              <a:rPr lang="en-US" altLang="en-US" sz="2400" dirty="0" smtClean="0"/>
            </a:br>
            <a:r>
              <a:rPr lang="en-US" altLang="en-US" sz="2400" dirty="0" smtClean="0"/>
              <a:t>Its flashes are flashes of fire,</a:t>
            </a:r>
            <a:br>
              <a:rPr lang="en-US" altLang="en-US" sz="2400" dirty="0" smtClean="0"/>
            </a:br>
            <a:r>
              <a:rPr lang="en-US" altLang="en-US" sz="2400" dirty="0" smtClean="0"/>
              <a:t>   a raging flame. </a:t>
            </a:r>
            <a:br>
              <a:rPr lang="en-US" altLang="en-US" sz="2400" dirty="0" smtClean="0"/>
            </a:br>
            <a:r>
              <a:rPr lang="en-US" altLang="en-US" sz="2400" b="1" dirty="0" smtClean="0"/>
              <a:t>7</a:t>
            </a:r>
            <a:r>
              <a:rPr lang="en-US" altLang="en-US" sz="2400" dirty="0" smtClean="0"/>
              <a:t> Many waters cannot quench love,</a:t>
            </a:r>
            <a:br>
              <a:rPr lang="en-US" altLang="en-US" sz="2400" dirty="0" smtClean="0"/>
            </a:br>
            <a:r>
              <a:rPr lang="en-US" altLang="en-US" sz="2400" dirty="0" smtClean="0"/>
              <a:t>   neither can floods drown it.</a:t>
            </a:r>
            <a:br>
              <a:rPr lang="en-US" altLang="en-US" sz="2400" dirty="0" smtClean="0"/>
            </a:br>
            <a:r>
              <a:rPr lang="en-US" altLang="en-US" sz="2400" dirty="0" smtClean="0"/>
              <a:t>If one offered for love</a:t>
            </a:r>
            <a:br>
              <a:rPr lang="en-US" altLang="en-US" sz="2400" dirty="0" smtClean="0"/>
            </a:br>
            <a:r>
              <a:rPr lang="en-US" altLang="en-US" sz="2400" dirty="0" smtClean="0"/>
              <a:t>   all the wealth of one’s house,</a:t>
            </a:r>
            <a:br>
              <a:rPr lang="en-US" altLang="en-US" sz="2400" dirty="0" smtClean="0"/>
            </a:br>
            <a:r>
              <a:rPr lang="en-US" altLang="en-US" sz="2400" dirty="0" smtClean="0"/>
              <a:t>   it would be utterly scorned. </a:t>
            </a:r>
          </a:p>
        </p:txBody>
      </p:sp>
    </p:spTree>
    <p:extLst>
      <p:ext uri="{BB962C8B-B14F-4D97-AF65-F5344CB8AC3E}">
        <p14:creationId xmlns:p14="http://schemas.microsoft.com/office/powerpoint/2010/main" val="1369022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609600"/>
            <a:ext cx="7772400" cy="1752601"/>
          </a:xfrm>
        </p:spPr>
        <p:txBody>
          <a:bodyPr/>
          <a:lstStyle/>
          <a:p>
            <a:pPr eaLnBrk="1" fontAlgn="auto" hangingPunct="1">
              <a:spcAft>
                <a:spcPts val="0"/>
              </a:spcAft>
              <a:defRPr/>
            </a:pPr>
            <a:r>
              <a:rPr lang="en-US" sz="6600" dirty="0" smtClean="0"/>
              <a:t>The Psalms</a:t>
            </a:r>
            <a:endParaRPr lang="en-US" dirty="0" smtClean="0"/>
          </a:p>
        </p:txBody>
      </p:sp>
      <p:sp>
        <p:nvSpPr>
          <p:cNvPr id="22531" name="Rectangle 3"/>
          <p:cNvSpPr>
            <a:spLocks noGrp="1" noChangeArrowheads="1"/>
          </p:cNvSpPr>
          <p:nvPr>
            <p:ph type="subTitle" idx="1"/>
          </p:nvPr>
        </p:nvSpPr>
        <p:spPr>
          <a:xfrm>
            <a:off x="762000" y="3200400"/>
            <a:ext cx="7620000" cy="2438400"/>
          </a:xfrm>
        </p:spPr>
        <p:txBody>
          <a:bodyPr/>
          <a:lstStyle/>
          <a:p>
            <a:pPr eaLnBrk="1" hangingPunct="1">
              <a:spcBef>
                <a:spcPct val="0"/>
              </a:spcBef>
            </a:pPr>
            <a:r>
              <a:rPr lang="en-US" altLang="en-US" sz="2800" smtClean="0"/>
              <a:t>Greek term meaning “song”</a:t>
            </a:r>
          </a:p>
          <a:p>
            <a:pPr eaLnBrk="1" hangingPunct="1">
              <a:spcBef>
                <a:spcPct val="0"/>
              </a:spcBef>
            </a:pPr>
            <a:r>
              <a:rPr lang="en-US" altLang="en-US" sz="2800" smtClean="0"/>
              <a:t>The Hebrew term “Tehillim” means, specifically “hymns” or “songs of praise”</a:t>
            </a:r>
          </a:p>
        </p:txBody>
      </p:sp>
    </p:spTree>
    <p:extLst>
      <p:ext uri="{BB962C8B-B14F-4D97-AF65-F5344CB8AC3E}">
        <p14:creationId xmlns:p14="http://schemas.microsoft.com/office/powerpoint/2010/main" val="3462067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dirty="0" smtClean="0"/>
              <a:t>Composition</a:t>
            </a:r>
          </a:p>
        </p:txBody>
      </p:sp>
      <p:sp>
        <p:nvSpPr>
          <p:cNvPr id="13315" name="Rectangle 3"/>
          <p:cNvSpPr>
            <a:spLocks noGrp="1" noChangeArrowheads="1"/>
          </p:cNvSpPr>
          <p:nvPr>
            <p:ph idx="1"/>
          </p:nvPr>
        </p:nvSpPr>
        <p:spPr/>
        <p:txBody>
          <a:bodyPr>
            <a:normAutofit/>
          </a:bodyPr>
          <a:lstStyle/>
          <a:p>
            <a:pPr eaLnBrk="1" fontAlgn="auto" hangingPunct="1">
              <a:lnSpc>
                <a:spcPct val="80000"/>
              </a:lnSpc>
              <a:spcBef>
                <a:spcPts val="0"/>
              </a:spcBef>
              <a:spcAft>
                <a:spcPts val="0"/>
              </a:spcAft>
              <a:buFont typeface="Wingdings 2"/>
              <a:buChar char=""/>
              <a:defRPr/>
            </a:pPr>
            <a:r>
              <a:rPr lang="en-US" sz="2400" dirty="0" smtClean="0">
                <a:solidFill>
                  <a:schemeClr val="bg1"/>
                </a:solidFill>
              </a:rPr>
              <a:t>150 individual poems composed over (possibly) 600 years.</a:t>
            </a:r>
          </a:p>
          <a:p>
            <a:pPr eaLnBrk="1" fontAlgn="auto" hangingPunct="1">
              <a:lnSpc>
                <a:spcPct val="80000"/>
              </a:lnSpc>
              <a:spcBef>
                <a:spcPts val="0"/>
              </a:spcBef>
              <a:spcAft>
                <a:spcPts val="0"/>
              </a:spcAft>
              <a:buFont typeface="Wingdings 2"/>
              <a:buChar char=""/>
              <a:defRPr/>
            </a:pPr>
            <a:r>
              <a:rPr lang="en-US" sz="2400" dirty="0" smtClean="0">
                <a:solidFill>
                  <a:schemeClr val="bg1"/>
                </a:solidFill>
              </a:rPr>
              <a:t>It’s hard to know when any particular one was composed. Some seem very old while others are clearly from </a:t>
            </a:r>
            <a:r>
              <a:rPr lang="en-US" sz="2400" dirty="0" smtClean="0">
                <a:solidFill>
                  <a:srgbClr val="FFFFBD"/>
                </a:solidFill>
              </a:rPr>
              <a:t>after the exile</a:t>
            </a:r>
            <a:r>
              <a:rPr lang="en-US" sz="2400" dirty="0" smtClean="0">
                <a:solidFill>
                  <a:schemeClr val="bg1"/>
                </a:solidFill>
              </a:rPr>
              <a:t>. </a:t>
            </a:r>
          </a:p>
          <a:p>
            <a:pPr eaLnBrk="1" fontAlgn="auto" hangingPunct="1">
              <a:lnSpc>
                <a:spcPct val="80000"/>
              </a:lnSpc>
              <a:spcBef>
                <a:spcPts val="0"/>
              </a:spcBef>
              <a:spcAft>
                <a:spcPts val="0"/>
              </a:spcAft>
              <a:buFont typeface="Wingdings 2"/>
              <a:buChar char=""/>
              <a:defRPr/>
            </a:pPr>
            <a:r>
              <a:rPr lang="en-US" sz="2400" dirty="0" smtClean="0">
                <a:solidFill>
                  <a:schemeClr val="bg1"/>
                </a:solidFill>
              </a:rPr>
              <a:t>David probably wrote many, but </a:t>
            </a:r>
            <a:r>
              <a:rPr lang="en-US" sz="2400" dirty="0" smtClean="0">
                <a:solidFill>
                  <a:schemeClr val="bg1"/>
                </a:solidFill>
              </a:rPr>
              <a:t>maybe not </a:t>
            </a:r>
            <a:r>
              <a:rPr lang="en-US" sz="2400" dirty="0" smtClean="0">
                <a:solidFill>
                  <a:schemeClr val="bg1"/>
                </a:solidFill>
              </a:rPr>
              <a:t>all those that are ascribed to him. </a:t>
            </a:r>
          </a:p>
          <a:p>
            <a:pPr eaLnBrk="1" fontAlgn="auto" hangingPunct="1">
              <a:lnSpc>
                <a:spcPct val="80000"/>
              </a:lnSpc>
              <a:spcBef>
                <a:spcPts val="0"/>
              </a:spcBef>
              <a:spcAft>
                <a:spcPts val="0"/>
              </a:spcAft>
              <a:buFont typeface="Wingdings 2"/>
              <a:buChar char=""/>
              <a:defRPr/>
            </a:pPr>
            <a:r>
              <a:rPr lang="en-US" sz="2400" dirty="0" smtClean="0">
                <a:solidFill>
                  <a:schemeClr val="bg1"/>
                </a:solidFill>
              </a:rPr>
              <a:t>The </a:t>
            </a:r>
            <a:r>
              <a:rPr lang="en-US" sz="2400" dirty="0" smtClean="0">
                <a:solidFill>
                  <a:srgbClr val="FFFFBD"/>
                </a:solidFill>
              </a:rPr>
              <a:t>superscriptions</a:t>
            </a:r>
            <a:r>
              <a:rPr lang="en-US" sz="2400" dirty="0" smtClean="0">
                <a:solidFill>
                  <a:schemeClr val="bg1"/>
                </a:solidFill>
              </a:rPr>
              <a:t>, don’t necessarily tell authorship. These were probably added after composition. Sometimes they refer to musicians or melodies, or specific musical ideas that are now unknown. </a:t>
            </a:r>
          </a:p>
          <a:p>
            <a:pPr eaLnBrk="1" fontAlgn="auto" hangingPunct="1">
              <a:lnSpc>
                <a:spcPct val="80000"/>
              </a:lnSpc>
              <a:spcBef>
                <a:spcPts val="0"/>
              </a:spcBef>
              <a:spcAft>
                <a:spcPts val="0"/>
              </a:spcAft>
              <a:buFont typeface="Wingdings 2"/>
              <a:buChar char=""/>
              <a:defRPr/>
            </a:pPr>
            <a:r>
              <a:rPr lang="en-US" sz="2400" dirty="0" smtClean="0">
                <a:solidFill>
                  <a:schemeClr val="bg1"/>
                </a:solidFill>
              </a:rPr>
              <a:t>Smaller collections were formed and later placed into larger collection. </a:t>
            </a:r>
          </a:p>
          <a:p>
            <a:pPr eaLnBrk="1" fontAlgn="auto" hangingPunct="1">
              <a:lnSpc>
                <a:spcPct val="80000"/>
              </a:lnSpc>
              <a:spcBef>
                <a:spcPts val="0"/>
              </a:spcBef>
              <a:spcAft>
                <a:spcPts val="0"/>
              </a:spcAft>
              <a:buFont typeface="Wingdings 2"/>
              <a:buChar char=""/>
              <a:defRPr/>
            </a:pPr>
            <a:r>
              <a:rPr lang="en-US" sz="2400" dirty="0" smtClean="0">
                <a:solidFill>
                  <a:schemeClr val="bg1"/>
                </a:solidFill>
              </a:rPr>
              <a:t>The Psalms are divided into </a:t>
            </a:r>
            <a:r>
              <a:rPr lang="en-US" sz="2400" dirty="0" smtClean="0">
                <a:solidFill>
                  <a:srgbClr val="FFFFBD"/>
                </a:solidFill>
              </a:rPr>
              <a:t>five books </a:t>
            </a:r>
            <a:r>
              <a:rPr lang="en-US" sz="2400" dirty="0" smtClean="0">
                <a:solidFill>
                  <a:schemeClr val="bg1"/>
                </a:solidFill>
              </a:rPr>
              <a:t>probably to reflect the five books of Moses’ Law.  </a:t>
            </a:r>
          </a:p>
        </p:txBody>
      </p:sp>
    </p:spTree>
    <p:extLst>
      <p:ext uri="{BB962C8B-B14F-4D97-AF65-F5344CB8AC3E}">
        <p14:creationId xmlns:p14="http://schemas.microsoft.com/office/powerpoint/2010/main" val="3509027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b="1" dirty="0" smtClean="0"/>
              <a:t>Purpose</a:t>
            </a:r>
          </a:p>
        </p:txBody>
      </p:sp>
      <p:sp>
        <p:nvSpPr>
          <p:cNvPr id="14339" name="Rectangle 3"/>
          <p:cNvSpPr>
            <a:spLocks noGrp="1" noChangeArrowheads="1"/>
          </p:cNvSpPr>
          <p:nvPr>
            <p:ph idx="1"/>
          </p:nvPr>
        </p:nvSpPr>
        <p:spPr/>
        <p:txBody>
          <a:bodyPr>
            <a:normAutofit fontScale="92500"/>
          </a:bodyPr>
          <a:lstStyle/>
          <a:p>
            <a:pPr eaLnBrk="1" fontAlgn="auto" hangingPunct="1">
              <a:spcBef>
                <a:spcPts val="0"/>
              </a:spcBef>
              <a:spcAft>
                <a:spcPts val="0"/>
              </a:spcAft>
              <a:buFontTx/>
              <a:buNone/>
              <a:defRPr/>
            </a:pPr>
            <a:r>
              <a:rPr lang="en-US" sz="2800" dirty="0" smtClean="0">
                <a:solidFill>
                  <a:srgbClr val="FFFF00"/>
                </a:solidFill>
              </a:rPr>
              <a:t>The name means “praise songs”</a:t>
            </a:r>
          </a:p>
          <a:p>
            <a:pPr marL="284163" indent="-284163" eaLnBrk="1" fontAlgn="auto" hangingPunct="1">
              <a:spcBef>
                <a:spcPts val="0"/>
              </a:spcBef>
              <a:spcAft>
                <a:spcPts val="0"/>
              </a:spcAft>
              <a:buFont typeface="+mj-lt"/>
              <a:buAutoNum type="arabicPeriod"/>
              <a:defRPr/>
            </a:pPr>
            <a:r>
              <a:rPr lang="en-US" sz="2000" b="1" dirty="0" smtClean="0">
                <a:solidFill>
                  <a:srgbClr val="FFC000"/>
                </a:solidFill>
              </a:rPr>
              <a:t>Laments</a:t>
            </a:r>
            <a:r>
              <a:rPr lang="en-US" sz="2000" dirty="0" smtClean="0"/>
              <a:t>: </a:t>
            </a:r>
            <a:r>
              <a:rPr lang="en-US" sz="2000" dirty="0" smtClean="0">
                <a:solidFill>
                  <a:schemeClr val="bg1"/>
                </a:solidFill>
              </a:rPr>
              <a:t>Biggest category. For individuals or nation seeking help in distress. Emphasize sorrow, grief, mourning, regret. </a:t>
            </a:r>
            <a:r>
              <a:rPr lang="en-US" sz="2000" dirty="0" smtClean="0"/>
              <a:t>(</a:t>
            </a:r>
            <a:r>
              <a:rPr lang="en-US" sz="2000" dirty="0" smtClean="0">
                <a:solidFill>
                  <a:schemeClr val="accent3">
                    <a:lumMod val="60000"/>
                    <a:lumOff val="40000"/>
                  </a:schemeClr>
                </a:solidFill>
              </a:rPr>
              <a:t>14</a:t>
            </a:r>
            <a:r>
              <a:rPr lang="en-US" sz="2000" dirty="0" smtClean="0"/>
              <a:t>, 22,  42, 51, </a:t>
            </a:r>
            <a:r>
              <a:rPr lang="en-US" sz="2000" dirty="0" smtClean="0">
                <a:solidFill>
                  <a:schemeClr val="accent3">
                    <a:lumMod val="60000"/>
                    <a:lumOff val="40000"/>
                  </a:schemeClr>
                </a:solidFill>
              </a:rPr>
              <a:t>74</a:t>
            </a:r>
            <a:r>
              <a:rPr lang="en-US" sz="2000" dirty="0" smtClean="0"/>
              <a:t>)</a:t>
            </a:r>
          </a:p>
          <a:p>
            <a:pPr marL="284163" indent="-284163" eaLnBrk="1" fontAlgn="auto" hangingPunct="1">
              <a:spcBef>
                <a:spcPts val="0"/>
              </a:spcBef>
              <a:spcAft>
                <a:spcPts val="0"/>
              </a:spcAft>
              <a:buFont typeface="+mj-lt"/>
              <a:buAutoNum type="arabicPeriod"/>
              <a:defRPr/>
            </a:pPr>
            <a:r>
              <a:rPr lang="en-US" sz="2000" b="1" dirty="0" smtClean="0">
                <a:solidFill>
                  <a:srgbClr val="FFC000"/>
                </a:solidFill>
              </a:rPr>
              <a:t>Psalms of Thanksgiving</a:t>
            </a:r>
            <a:r>
              <a:rPr lang="en-US" sz="2000" dirty="0" smtClean="0"/>
              <a:t>: </a:t>
            </a:r>
            <a:r>
              <a:rPr lang="en-US" sz="2000" dirty="0" smtClean="0">
                <a:solidFill>
                  <a:schemeClr val="bg1"/>
                </a:solidFill>
              </a:rPr>
              <a:t>show gratitude to God for his saving the psalmist from danger. (23, 30,)</a:t>
            </a:r>
          </a:p>
          <a:p>
            <a:pPr marL="284163" indent="-284163" eaLnBrk="1" fontAlgn="auto" hangingPunct="1">
              <a:spcBef>
                <a:spcPts val="0"/>
              </a:spcBef>
              <a:spcAft>
                <a:spcPts val="0"/>
              </a:spcAft>
              <a:buFont typeface="+mj-lt"/>
              <a:buAutoNum type="arabicPeriod"/>
              <a:defRPr/>
            </a:pPr>
            <a:r>
              <a:rPr lang="en-US" sz="2000" b="1" dirty="0" smtClean="0">
                <a:solidFill>
                  <a:srgbClr val="FFC000"/>
                </a:solidFill>
              </a:rPr>
              <a:t>Hymns (songs of praise)</a:t>
            </a:r>
            <a:r>
              <a:rPr lang="en-US" sz="2000" dirty="0" smtClean="0"/>
              <a:t>: </a:t>
            </a:r>
            <a:r>
              <a:rPr lang="en-US" sz="2000" dirty="0" smtClean="0">
                <a:solidFill>
                  <a:schemeClr val="bg1"/>
                </a:solidFill>
              </a:rPr>
              <a:t>Cites specific reasons God deserves Israel’s worship, such as noting his creative work or citing his work in Israel’s history.</a:t>
            </a:r>
            <a:r>
              <a:rPr lang="en-US" sz="2000" dirty="0" smtClean="0"/>
              <a:t> (</a:t>
            </a:r>
            <a:r>
              <a:rPr lang="en-US" sz="2000" dirty="0" smtClean="0">
                <a:solidFill>
                  <a:schemeClr val="accent3">
                    <a:lumMod val="60000"/>
                    <a:lumOff val="40000"/>
                  </a:schemeClr>
                </a:solidFill>
              </a:rPr>
              <a:t> 8</a:t>
            </a:r>
            <a:r>
              <a:rPr lang="en-US" sz="2000" dirty="0" smtClean="0"/>
              <a:t>, </a:t>
            </a:r>
            <a:r>
              <a:rPr lang="en-US" sz="2000" dirty="0" smtClean="0">
                <a:solidFill>
                  <a:schemeClr val="accent3">
                    <a:lumMod val="60000"/>
                    <a:lumOff val="40000"/>
                  </a:schemeClr>
                </a:solidFill>
              </a:rPr>
              <a:t>84, </a:t>
            </a:r>
            <a:r>
              <a:rPr lang="en-US" sz="2000" dirty="0" smtClean="0"/>
              <a:t>104)</a:t>
            </a:r>
          </a:p>
          <a:p>
            <a:pPr marL="284163" indent="-284163" eaLnBrk="1" fontAlgn="auto" hangingPunct="1">
              <a:spcBef>
                <a:spcPts val="0"/>
              </a:spcBef>
              <a:spcAft>
                <a:spcPts val="0"/>
              </a:spcAft>
              <a:buFont typeface="+mj-lt"/>
              <a:buAutoNum type="arabicPeriod"/>
              <a:defRPr/>
            </a:pPr>
            <a:r>
              <a:rPr lang="en-US" sz="2000" b="1" dirty="0" smtClean="0">
                <a:solidFill>
                  <a:srgbClr val="FFC000"/>
                </a:solidFill>
              </a:rPr>
              <a:t>Psalms of Blessing and Cursing</a:t>
            </a:r>
            <a:r>
              <a:rPr lang="en-US" sz="2000" dirty="0" smtClean="0"/>
              <a:t>: </a:t>
            </a:r>
            <a:r>
              <a:rPr lang="en-US" sz="2000" dirty="0" smtClean="0">
                <a:solidFill>
                  <a:schemeClr val="bg1"/>
                </a:solidFill>
              </a:rPr>
              <a:t>Wishes for horrible fate for enemies and wonderful blessings for friends.  </a:t>
            </a:r>
            <a:r>
              <a:rPr lang="en-US" sz="2000" dirty="0" smtClean="0"/>
              <a:t>(109)</a:t>
            </a:r>
          </a:p>
          <a:p>
            <a:pPr marL="284163" indent="-284163" eaLnBrk="1" fontAlgn="auto" hangingPunct="1">
              <a:spcBef>
                <a:spcPts val="0"/>
              </a:spcBef>
              <a:spcAft>
                <a:spcPts val="0"/>
              </a:spcAft>
              <a:buFont typeface="+mj-lt"/>
              <a:buAutoNum type="arabicPeriod"/>
              <a:defRPr/>
            </a:pPr>
            <a:r>
              <a:rPr lang="en-US" sz="2000" b="1" dirty="0" smtClean="0">
                <a:solidFill>
                  <a:srgbClr val="FFC000"/>
                </a:solidFill>
              </a:rPr>
              <a:t>Royal Psalms</a:t>
            </a:r>
            <a:r>
              <a:rPr lang="en-US" sz="2000" dirty="0" smtClean="0">
                <a:solidFill>
                  <a:schemeClr val="bg1"/>
                </a:solidFill>
              </a:rPr>
              <a:t>: Content more important than form. Used to commemorate events such as coronation</a:t>
            </a:r>
            <a:r>
              <a:rPr lang="en-US" sz="2000" dirty="0" smtClean="0"/>
              <a:t> (2, 72, 100) or wedding (45).</a:t>
            </a:r>
          </a:p>
          <a:p>
            <a:pPr marL="284163" indent="-284163" eaLnBrk="1" fontAlgn="auto" hangingPunct="1">
              <a:spcBef>
                <a:spcPts val="0"/>
              </a:spcBef>
              <a:spcAft>
                <a:spcPts val="0"/>
              </a:spcAft>
              <a:buFont typeface="+mj-lt"/>
              <a:buAutoNum type="arabicPeriod"/>
              <a:defRPr/>
            </a:pPr>
            <a:r>
              <a:rPr lang="en-US" sz="2000" b="1" dirty="0" smtClean="0">
                <a:solidFill>
                  <a:srgbClr val="FFC000"/>
                </a:solidFill>
              </a:rPr>
              <a:t>Psalms of Wisdom and Instruction</a:t>
            </a:r>
            <a:r>
              <a:rPr lang="en-US" sz="2000" dirty="0" smtClean="0"/>
              <a:t>: </a:t>
            </a:r>
            <a:r>
              <a:rPr lang="en-US" sz="2000" dirty="0" smtClean="0">
                <a:solidFill>
                  <a:schemeClr val="bg1"/>
                </a:solidFill>
              </a:rPr>
              <a:t>Often use words such as “law,” “wisdom,” “instruction,” “teaching,” “Fear of the lord.” </a:t>
            </a:r>
            <a:r>
              <a:rPr lang="en-US" sz="2000" dirty="0" smtClean="0"/>
              <a:t>(1, 119)</a:t>
            </a:r>
          </a:p>
          <a:p>
            <a:pPr eaLnBrk="1" fontAlgn="auto" hangingPunct="1">
              <a:lnSpc>
                <a:spcPct val="80000"/>
              </a:lnSpc>
              <a:spcBef>
                <a:spcPts val="0"/>
              </a:spcBef>
              <a:spcAft>
                <a:spcPts val="0"/>
              </a:spcAft>
              <a:buFont typeface="Wingdings 2"/>
              <a:buChar char=""/>
              <a:defRPr/>
            </a:pPr>
            <a:endParaRPr lang="en-US" sz="1600" dirty="0" smtClean="0"/>
          </a:p>
        </p:txBody>
      </p:sp>
    </p:spTree>
    <p:extLst>
      <p:ext uri="{BB962C8B-B14F-4D97-AF65-F5344CB8AC3E}">
        <p14:creationId xmlns:p14="http://schemas.microsoft.com/office/powerpoint/2010/main" val="2289957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But first…</a:t>
            </a:r>
            <a:endParaRPr lang="en-US" dirty="0"/>
          </a:p>
        </p:txBody>
      </p:sp>
      <p:sp>
        <p:nvSpPr>
          <p:cNvPr id="3" name="Subtitle 2"/>
          <p:cNvSpPr>
            <a:spLocks noGrp="1"/>
          </p:cNvSpPr>
          <p:nvPr>
            <p:ph type="subTitle" idx="1"/>
          </p:nvPr>
        </p:nvSpPr>
        <p:spPr/>
        <p:txBody>
          <a:bodyPr/>
          <a:lstStyle/>
          <a:p>
            <a:r>
              <a:rPr lang="en-US" dirty="0" smtClean="0"/>
              <a:t>Let’s review and see how these works fit into library which we call the Bible.</a:t>
            </a:r>
            <a:endParaRPr lang="en-US" dirty="0"/>
          </a:p>
        </p:txBody>
      </p:sp>
    </p:spTree>
    <p:extLst>
      <p:ext uri="{BB962C8B-B14F-4D97-AF65-F5344CB8AC3E}">
        <p14:creationId xmlns:p14="http://schemas.microsoft.com/office/powerpoint/2010/main" val="713652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b="1" dirty="0" smtClean="0"/>
              <a:t>Purpose</a:t>
            </a:r>
          </a:p>
        </p:txBody>
      </p:sp>
      <p:sp>
        <p:nvSpPr>
          <p:cNvPr id="25603" name="Rectangle 3"/>
          <p:cNvSpPr>
            <a:spLocks noGrp="1" noChangeArrowheads="1"/>
          </p:cNvSpPr>
          <p:nvPr>
            <p:ph idx="1"/>
          </p:nvPr>
        </p:nvSpPr>
        <p:spPr/>
        <p:txBody>
          <a:bodyPr/>
          <a:lstStyle/>
          <a:p>
            <a:pPr eaLnBrk="1" hangingPunct="1">
              <a:lnSpc>
                <a:spcPct val="80000"/>
              </a:lnSpc>
            </a:pPr>
            <a:endParaRPr lang="en-US" altLang="en-US" sz="2400" dirty="0" smtClean="0"/>
          </a:p>
          <a:p>
            <a:pPr eaLnBrk="1" hangingPunct="1">
              <a:lnSpc>
                <a:spcPct val="80000"/>
              </a:lnSpc>
            </a:pPr>
            <a:r>
              <a:rPr lang="en-US" altLang="en-US" sz="2400" dirty="0" smtClean="0">
                <a:solidFill>
                  <a:schemeClr val="bg1"/>
                </a:solidFill>
              </a:rPr>
              <a:t>Used in temple worship and many still are used by both Jewish and Christian </a:t>
            </a:r>
            <a:r>
              <a:rPr lang="en-US" altLang="en-US" sz="2400" dirty="0" smtClean="0">
                <a:solidFill>
                  <a:schemeClr val="bg1"/>
                </a:solidFill>
              </a:rPr>
              <a:t>believers in worship services. </a:t>
            </a:r>
            <a:endParaRPr lang="en-US" altLang="en-US" sz="2400" dirty="0" smtClean="0">
              <a:solidFill>
                <a:schemeClr val="bg1"/>
              </a:solidFill>
            </a:endParaRPr>
          </a:p>
          <a:p>
            <a:pPr eaLnBrk="1" hangingPunct="1">
              <a:lnSpc>
                <a:spcPct val="80000"/>
              </a:lnSpc>
              <a:buFontTx/>
              <a:buNone/>
            </a:pPr>
            <a:endParaRPr lang="en-US" altLang="en-US" sz="2400" dirty="0" smtClean="0"/>
          </a:p>
          <a:p>
            <a:pPr eaLnBrk="1" hangingPunct="1">
              <a:lnSpc>
                <a:spcPct val="80000"/>
              </a:lnSpc>
            </a:pPr>
            <a:r>
              <a:rPr lang="en-US" altLang="en-US" sz="2400" dirty="0" smtClean="0">
                <a:solidFill>
                  <a:schemeClr val="bg1"/>
                </a:solidFill>
              </a:rPr>
              <a:t>Songs that </a:t>
            </a:r>
            <a:r>
              <a:rPr lang="en-US" altLang="en-US" sz="2400" dirty="0" smtClean="0">
                <a:solidFill>
                  <a:srgbClr val="FFC000"/>
                </a:solidFill>
              </a:rPr>
              <a:t>came from a specific situations </a:t>
            </a:r>
            <a:r>
              <a:rPr lang="en-US" altLang="en-US" sz="2400" dirty="0" smtClean="0">
                <a:solidFill>
                  <a:schemeClr val="bg1"/>
                </a:solidFill>
              </a:rPr>
              <a:t>have been </a:t>
            </a:r>
            <a:r>
              <a:rPr lang="en-US" altLang="en-US" sz="2400" dirty="0" smtClean="0">
                <a:solidFill>
                  <a:srgbClr val="FFFF00"/>
                </a:solidFill>
              </a:rPr>
              <a:t>generalized</a:t>
            </a:r>
            <a:r>
              <a:rPr lang="en-US" altLang="en-US" sz="2400" dirty="0" smtClean="0">
                <a:solidFill>
                  <a:schemeClr val="bg1"/>
                </a:solidFill>
              </a:rPr>
              <a:t>, stylized, and made metaphorical in ways that loosen these prayers from their original settings making them applicable in the life of the community over long periods of time and for different situations. </a:t>
            </a:r>
          </a:p>
          <a:p>
            <a:pPr eaLnBrk="1" hangingPunct="1">
              <a:lnSpc>
                <a:spcPct val="80000"/>
              </a:lnSpc>
            </a:pPr>
            <a:endParaRPr lang="en-US" altLang="en-US" sz="1600" dirty="0" smtClean="0"/>
          </a:p>
        </p:txBody>
      </p:sp>
    </p:spTree>
    <p:extLst>
      <p:ext uri="{BB962C8B-B14F-4D97-AF65-F5344CB8AC3E}">
        <p14:creationId xmlns:p14="http://schemas.microsoft.com/office/powerpoint/2010/main" val="595803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dirty="0" smtClean="0"/>
              <a:t>Poetry</a:t>
            </a:r>
          </a:p>
        </p:txBody>
      </p:sp>
      <p:sp>
        <p:nvSpPr>
          <p:cNvPr id="26627" name="Rectangle 3"/>
          <p:cNvSpPr>
            <a:spLocks noGrp="1" noChangeArrowheads="1"/>
          </p:cNvSpPr>
          <p:nvPr>
            <p:ph idx="1"/>
          </p:nvPr>
        </p:nvSpPr>
        <p:spPr/>
        <p:txBody>
          <a:bodyPr/>
          <a:lstStyle/>
          <a:p>
            <a:pPr marL="457200" indent="-457200" eaLnBrk="1" hangingPunct="1">
              <a:lnSpc>
                <a:spcPct val="90000"/>
              </a:lnSpc>
            </a:pPr>
            <a:r>
              <a:rPr lang="en-US" altLang="en-US" sz="2400" dirty="0" smtClean="0">
                <a:solidFill>
                  <a:schemeClr val="bg1"/>
                </a:solidFill>
              </a:rPr>
              <a:t>The poetic character is seen especially in the balance or symmetry of each line. </a:t>
            </a:r>
          </a:p>
          <a:p>
            <a:pPr marL="457200" indent="-457200" eaLnBrk="1" hangingPunct="1">
              <a:lnSpc>
                <a:spcPct val="90000"/>
              </a:lnSpc>
            </a:pPr>
            <a:r>
              <a:rPr lang="en-US" altLang="en-US" sz="2400" dirty="0" smtClean="0">
                <a:solidFill>
                  <a:schemeClr val="bg1"/>
                </a:solidFill>
              </a:rPr>
              <a:t>Each verse usually has two or three parts that balance each other. </a:t>
            </a:r>
            <a:endParaRPr lang="en-US" altLang="en-US" sz="2000" dirty="0">
              <a:solidFill>
                <a:srgbClr val="FFFFD5"/>
              </a:solidFill>
            </a:endParaRPr>
          </a:p>
          <a:p>
            <a:pPr marL="457200" indent="-457200" eaLnBrk="1" hangingPunct="1">
              <a:lnSpc>
                <a:spcPct val="90000"/>
              </a:lnSpc>
            </a:pPr>
            <a:r>
              <a:rPr lang="en-US" altLang="en-US" sz="2000" dirty="0" smtClean="0">
                <a:solidFill>
                  <a:srgbClr val="FFFF99"/>
                </a:solidFill>
              </a:rPr>
              <a:t>Parallelism of </a:t>
            </a:r>
            <a:r>
              <a:rPr lang="en-US" altLang="en-US" sz="2000" dirty="0" smtClean="0">
                <a:solidFill>
                  <a:srgbClr val="FFFF99"/>
                </a:solidFill>
              </a:rPr>
              <a:t>meaning (ideas or words in one line are seconded or </a:t>
            </a:r>
            <a:r>
              <a:rPr lang="en-US" altLang="en-US" sz="2000" dirty="0" err="1" smtClean="0">
                <a:solidFill>
                  <a:srgbClr val="FFFF99"/>
                </a:solidFill>
              </a:rPr>
              <a:t>paralled</a:t>
            </a:r>
            <a:r>
              <a:rPr lang="en-US" altLang="en-US" sz="2000" dirty="0" smtClean="0">
                <a:solidFill>
                  <a:srgbClr val="FFFF99"/>
                </a:solidFill>
              </a:rPr>
              <a:t> in </a:t>
            </a:r>
            <a:r>
              <a:rPr lang="en-US" altLang="en-US" sz="2000" dirty="0" smtClean="0">
                <a:solidFill>
                  <a:srgbClr val="FFFF99"/>
                </a:solidFill>
              </a:rPr>
              <a:t>another</a:t>
            </a:r>
            <a:r>
              <a:rPr lang="en-US" altLang="en-US" sz="2000" dirty="0" smtClean="0">
                <a:solidFill>
                  <a:srgbClr val="FFFF99"/>
                </a:solidFill>
              </a:rPr>
              <a:t>)</a:t>
            </a:r>
          </a:p>
          <a:p>
            <a:pPr marL="1143000" lvl="1" eaLnBrk="1" hangingPunct="1">
              <a:lnSpc>
                <a:spcPct val="80000"/>
              </a:lnSpc>
            </a:pPr>
            <a:r>
              <a:rPr lang="en-US" altLang="en-US" sz="2000" dirty="0">
                <a:solidFill>
                  <a:srgbClr val="E3A1FD"/>
                </a:solidFill>
              </a:rPr>
              <a:t>Synonymous parallelism: </a:t>
            </a:r>
            <a:r>
              <a:rPr lang="en-US" altLang="en-US" sz="2000" dirty="0">
                <a:solidFill>
                  <a:schemeClr val="bg1"/>
                </a:solidFill>
              </a:rPr>
              <a:t>the second part </a:t>
            </a:r>
            <a:r>
              <a:rPr lang="en-US" altLang="en-US" sz="2000" dirty="0">
                <a:solidFill>
                  <a:srgbClr val="FFFF00"/>
                </a:solidFill>
              </a:rPr>
              <a:t>reaffirms</a:t>
            </a:r>
            <a:r>
              <a:rPr lang="en-US" altLang="en-US" sz="2000" dirty="0">
                <a:solidFill>
                  <a:schemeClr val="bg1"/>
                </a:solidFill>
              </a:rPr>
              <a:t> the </a:t>
            </a:r>
            <a:r>
              <a:rPr lang="en-US" altLang="en-US" sz="2000" dirty="0" smtClean="0">
                <a:solidFill>
                  <a:schemeClr val="bg1"/>
                </a:solidFill>
              </a:rPr>
              <a:t>first</a:t>
            </a:r>
            <a:endParaRPr lang="en-US" altLang="en-US" sz="2000" dirty="0">
              <a:solidFill>
                <a:schemeClr val="bg1"/>
              </a:solidFill>
            </a:endParaRPr>
          </a:p>
          <a:p>
            <a:pPr marL="1143000" lvl="1" eaLnBrk="1" hangingPunct="1">
              <a:lnSpc>
                <a:spcPct val="80000"/>
              </a:lnSpc>
            </a:pPr>
            <a:r>
              <a:rPr lang="en-US" altLang="en-US" sz="2000" dirty="0">
                <a:solidFill>
                  <a:srgbClr val="E3A1FD"/>
                </a:solidFill>
              </a:rPr>
              <a:t>Antithetic parallelism: </a:t>
            </a:r>
            <a:r>
              <a:rPr lang="en-US" altLang="en-US" sz="2000" dirty="0">
                <a:solidFill>
                  <a:schemeClr val="bg1"/>
                </a:solidFill>
              </a:rPr>
              <a:t>The second part </a:t>
            </a:r>
            <a:r>
              <a:rPr lang="en-US" altLang="en-US" sz="2000" dirty="0">
                <a:solidFill>
                  <a:srgbClr val="FFFF00"/>
                </a:solidFill>
              </a:rPr>
              <a:t>contrasts</a:t>
            </a:r>
            <a:r>
              <a:rPr lang="en-US" altLang="en-US" sz="2000" dirty="0">
                <a:solidFill>
                  <a:schemeClr val="bg1"/>
                </a:solidFill>
              </a:rPr>
              <a:t> </a:t>
            </a:r>
            <a:r>
              <a:rPr lang="en-US" altLang="en-US" sz="2000" dirty="0">
                <a:solidFill>
                  <a:srgbClr val="FFFF00"/>
                </a:solidFill>
              </a:rPr>
              <a:t>with</a:t>
            </a:r>
            <a:r>
              <a:rPr lang="en-US" altLang="en-US" sz="2000" dirty="0">
                <a:solidFill>
                  <a:schemeClr val="bg1"/>
                </a:solidFill>
              </a:rPr>
              <a:t> the first</a:t>
            </a:r>
          </a:p>
          <a:p>
            <a:pPr marL="1143000" lvl="1" eaLnBrk="1" hangingPunct="1">
              <a:lnSpc>
                <a:spcPct val="80000"/>
              </a:lnSpc>
            </a:pPr>
            <a:r>
              <a:rPr lang="en-US" altLang="en-US" sz="2000" dirty="0">
                <a:solidFill>
                  <a:srgbClr val="E3A1FD"/>
                </a:solidFill>
              </a:rPr>
              <a:t>Synthetic parallelism: </a:t>
            </a:r>
            <a:r>
              <a:rPr lang="en-US" altLang="en-US" sz="2000" dirty="0">
                <a:solidFill>
                  <a:schemeClr val="bg1"/>
                </a:solidFill>
              </a:rPr>
              <a:t>The second part </a:t>
            </a:r>
            <a:r>
              <a:rPr lang="en-US" altLang="en-US" sz="2000" dirty="0">
                <a:solidFill>
                  <a:srgbClr val="FFFF00"/>
                </a:solidFill>
              </a:rPr>
              <a:t>advances</a:t>
            </a:r>
            <a:r>
              <a:rPr lang="en-US" altLang="en-US" sz="2000" dirty="0">
                <a:solidFill>
                  <a:schemeClr val="bg1"/>
                </a:solidFill>
              </a:rPr>
              <a:t> the first. </a:t>
            </a:r>
            <a:endParaRPr lang="en-US" altLang="en-US" sz="2000" dirty="0" smtClean="0">
              <a:solidFill>
                <a:schemeClr val="bg1"/>
              </a:solidFill>
            </a:endParaRPr>
          </a:p>
          <a:p>
            <a:pPr eaLnBrk="1" hangingPunct="1">
              <a:lnSpc>
                <a:spcPct val="80000"/>
              </a:lnSpc>
            </a:pPr>
            <a:r>
              <a:rPr lang="en-US" altLang="en-US" sz="2400" dirty="0" smtClean="0">
                <a:solidFill>
                  <a:schemeClr val="bg1"/>
                </a:solidFill>
              </a:rPr>
              <a:t>Lots </a:t>
            </a:r>
            <a:r>
              <a:rPr lang="en-US" altLang="en-US" sz="2400" dirty="0" smtClean="0">
                <a:solidFill>
                  <a:schemeClr val="bg1"/>
                </a:solidFill>
              </a:rPr>
              <a:t>of figures of speech, personification, metaphor, similes,  figurative language, etc.</a:t>
            </a:r>
          </a:p>
        </p:txBody>
      </p:sp>
    </p:spTree>
    <p:extLst>
      <p:ext uri="{BB962C8B-B14F-4D97-AF65-F5344CB8AC3E}">
        <p14:creationId xmlns:p14="http://schemas.microsoft.com/office/powerpoint/2010/main" val="2375158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0" name="Group 100"/>
          <p:cNvGraphicFramePr>
            <a:graphicFrameLocks noGrp="1"/>
          </p:cNvGraphicFramePr>
          <p:nvPr>
            <p:extLst>
              <p:ext uri="{D42A27DB-BD31-4B8C-83A1-F6EECF244321}">
                <p14:modId xmlns:p14="http://schemas.microsoft.com/office/powerpoint/2010/main" val="2085640831"/>
              </p:ext>
            </p:extLst>
          </p:nvPr>
        </p:nvGraphicFramePr>
        <p:xfrm>
          <a:off x="457200" y="457200"/>
          <a:ext cx="8382000" cy="6266017"/>
        </p:xfrm>
        <a:graphic>
          <a:graphicData uri="http://schemas.openxmlformats.org/drawingml/2006/table">
            <a:tbl>
              <a:tblPr/>
              <a:tblGrid>
                <a:gridCol w="685800"/>
                <a:gridCol w="7696200"/>
              </a:tblGrid>
              <a:tr h="53340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rPr>
                        <a:t>1</a:t>
                      </a: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rgbClr val="FFFF99"/>
                          </a:solidFill>
                          <a:effectLst/>
                          <a:latin typeface="Arial" charset="0"/>
                        </a:rPr>
                        <a:t>Psalm of Instruction </a:t>
                      </a:r>
                      <a:r>
                        <a:rPr kumimoji="0" lang="en-US" sz="2000" b="0" i="0" u="none" strike="noStrike" cap="none" normalizeH="0" baseline="0" dirty="0" smtClean="0">
                          <a:ln>
                            <a:noFill/>
                          </a:ln>
                          <a:solidFill>
                            <a:schemeClr val="bg1"/>
                          </a:solidFill>
                          <a:effectLst/>
                          <a:latin typeface="Arial" charset="0"/>
                        </a:rPr>
                        <a:t>comparing the righteous and the wicked.</a:t>
                      </a: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65417">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8</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hymn of praise to God for exalting the human creation. Awareness of God’s creation raises the question of what value humans have. </a:t>
                      </a:r>
                      <a:r>
                        <a:rPr kumimoji="0" lang="en-US" sz="2000" b="0" i="0" u="none" strike="noStrike" cap="none" normalizeH="0" baseline="0" dirty="0" smtClean="0">
                          <a:ln>
                            <a:noFill/>
                          </a:ln>
                          <a:solidFill>
                            <a:srgbClr val="FFFF99"/>
                          </a:solidFill>
                          <a:effectLst/>
                          <a:latin typeface="Arial" charset="0"/>
                          <a:cs typeface="Times New Roman" pitchFamily="18" charset="0"/>
                        </a:rPr>
                        <a:t>See how Psalm 144:3 and Job 7:17 pose the same question and answer it differently.</a:t>
                      </a:r>
                      <a:endParaRPr kumimoji="0" lang="en-US" sz="2000" b="0" i="0" u="none" strike="noStrike" cap="none" normalizeH="0" baseline="0" dirty="0" smtClean="0">
                        <a:ln>
                          <a:noFill/>
                        </a:ln>
                        <a:solidFill>
                          <a:srgbClr val="FFFF99"/>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61561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14</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a:t>
                      </a:r>
                      <a:r>
                        <a:rPr kumimoji="0" lang="en-US" sz="2000" b="0" i="0" u="none" strike="noStrike" cap="none" normalizeH="0" baseline="0" dirty="0" smtClean="0">
                          <a:ln>
                            <a:noFill/>
                          </a:ln>
                          <a:solidFill>
                            <a:schemeClr val="bg1"/>
                          </a:solidFill>
                          <a:effectLst/>
                          <a:latin typeface="Arial" charset="0"/>
                          <a:cs typeface="Times New Roman" pitchFamily="18" charset="0"/>
                        </a:rPr>
                        <a:t>psalm </a:t>
                      </a:r>
                      <a:r>
                        <a:rPr kumimoji="0" lang="en-US" sz="2000" b="0" i="0" u="none" strike="noStrike" cap="none" normalizeH="0" baseline="0" dirty="0" smtClean="0">
                          <a:ln>
                            <a:noFill/>
                          </a:ln>
                          <a:solidFill>
                            <a:schemeClr val="bg1"/>
                          </a:solidFill>
                          <a:effectLst/>
                          <a:latin typeface="Arial" charset="0"/>
                          <a:cs typeface="Times New Roman" pitchFamily="18" charset="0"/>
                        </a:rPr>
                        <a:t>expressing confidence in God’s protecting help for the poor and innocent even in the face of </a:t>
                      </a:r>
                      <a:r>
                        <a:rPr kumimoji="0" lang="en-US" sz="2000" b="0" i="0" u="none" strike="noStrike" cap="none" normalizeH="0" baseline="0" dirty="0" smtClean="0">
                          <a:ln>
                            <a:noFill/>
                          </a:ln>
                          <a:solidFill>
                            <a:schemeClr val="bg1"/>
                          </a:solidFill>
                          <a:effectLst/>
                          <a:latin typeface="Arial" charset="0"/>
                          <a:cs typeface="Times New Roman" pitchFamily="18" charset="0"/>
                        </a:rPr>
                        <a:t>terrible </a:t>
                      </a:r>
                      <a:r>
                        <a:rPr kumimoji="0" lang="en-US" sz="2000" b="0" i="0" u="none" strike="noStrike" cap="none" normalizeH="0" baseline="0" dirty="0" smtClean="0">
                          <a:ln>
                            <a:noFill/>
                          </a:ln>
                          <a:solidFill>
                            <a:schemeClr val="bg1"/>
                          </a:solidFill>
                          <a:effectLst/>
                          <a:latin typeface="Arial" charset="0"/>
                          <a:cs typeface="Times New Roman" pitchFamily="18" charset="0"/>
                        </a:rPr>
                        <a:t>wickedness and evil. (See similarities in Psalm 53).</a:t>
                      </a:r>
                    </a:p>
                    <a:p>
                      <a:pPr marL="342900" marR="0" lvl="0" indent="-342900" algn="l" defTabSz="914400" rtl="0" eaLnBrk="0" fontAlgn="base" latinLnBrk="0" hangingPunct="0">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rgbClr val="FFFF99"/>
                          </a:solidFill>
                          <a:effectLst/>
                          <a:latin typeface="Arial" charset="0"/>
                          <a:cs typeface="Times New Roman" pitchFamily="18" charset="0"/>
                        </a:rPr>
                        <a:t>Fools and the wicked are the same </a:t>
                      </a:r>
                      <a:r>
                        <a:rPr kumimoji="0" lang="en-US" sz="2000" b="0" i="0" u="none" strike="noStrike" cap="none" normalizeH="0" baseline="0" dirty="0" smtClean="0">
                          <a:ln>
                            <a:noFill/>
                          </a:ln>
                          <a:solidFill>
                            <a:schemeClr val="bg1"/>
                          </a:solidFill>
                          <a:effectLst/>
                          <a:latin typeface="Arial" charset="0"/>
                          <a:cs typeface="Times New Roman" pitchFamily="18" charset="0"/>
                        </a:rPr>
                        <a:t>in the wisdom tradition of the Hebrew scriptures. </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186173">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22</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prayer for help from someone in </a:t>
                      </a:r>
                      <a:r>
                        <a:rPr kumimoji="0" lang="en-US" sz="2000" b="0" i="0" u="none" strike="noStrike" cap="none" normalizeH="0" baseline="0" dirty="0" smtClean="0">
                          <a:ln>
                            <a:noFill/>
                          </a:ln>
                          <a:solidFill>
                            <a:schemeClr val="bg1"/>
                          </a:solidFill>
                          <a:effectLst/>
                          <a:latin typeface="Arial" charset="0"/>
                          <a:cs typeface="Times New Roman" pitchFamily="18" charset="0"/>
                        </a:rPr>
                        <a:t>trouble, </a:t>
                      </a:r>
                      <a:r>
                        <a:rPr kumimoji="0" lang="en-US" sz="2000" b="0" i="0" u="none" strike="noStrike" cap="none" normalizeH="0" baseline="0" dirty="0" smtClean="0">
                          <a:ln>
                            <a:noFill/>
                          </a:ln>
                          <a:solidFill>
                            <a:schemeClr val="bg1"/>
                          </a:solidFill>
                          <a:effectLst/>
                          <a:latin typeface="Arial" charset="0"/>
                          <a:cs typeface="Times New Roman" pitchFamily="18" charset="0"/>
                        </a:rPr>
                        <a:t>then thanksgiving and praise. </a:t>
                      </a:r>
                      <a:r>
                        <a:rPr kumimoji="0" lang="en-US" sz="2000" b="0" i="0" u="none" strike="noStrike" cap="none" normalizeH="0" baseline="0" dirty="0" smtClean="0">
                          <a:ln>
                            <a:noFill/>
                          </a:ln>
                          <a:solidFill>
                            <a:srgbClr val="FFFF99"/>
                          </a:solidFill>
                          <a:effectLst/>
                          <a:latin typeface="Arial" charset="0"/>
                          <a:cs typeface="Times New Roman" pitchFamily="18" charset="0"/>
                        </a:rPr>
                        <a:t>Remembering</a:t>
                      </a:r>
                      <a:r>
                        <a:rPr kumimoji="0" lang="en-US" sz="2000" b="0" i="0" u="none" strike="noStrike" cap="none" normalizeH="0" baseline="0" dirty="0" smtClean="0">
                          <a:ln>
                            <a:noFill/>
                          </a:ln>
                          <a:solidFill>
                            <a:schemeClr val="tx1"/>
                          </a:solidFill>
                          <a:effectLst/>
                          <a:latin typeface="Arial" charset="0"/>
                          <a:cs typeface="Times New Roman" pitchFamily="18" charset="0"/>
                        </a:rPr>
                        <a:t> </a:t>
                      </a:r>
                      <a:r>
                        <a:rPr kumimoji="0" lang="en-US" sz="2000" b="0" i="0" u="none" strike="noStrike" cap="none" normalizeH="0" baseline="0" dirty="0" smtClean="0">
                          <a:ln>
                            <a:noFill/>
                          </a:ln>
                          <a:solidFill>
                            <a:schemeClr val="bg1"/>
                          </a:solidFill>
                          <a:effectLst/>
                          <a:latin typeface="Arial" charset="0"/>
                          <a:cs typeface="Times New Roman" pitchFamily="18" charset="0"/>
                        </a:rPr>
                        <a:t>God’s earlier deliverance of his people, gives the psalmist strength and assurance.</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65417">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23</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song of trust during an ordeal that seems to </a:t>
                      </a:r>
                      <a:r>
                        <a:rPr kumimoji="0" lang="en-US" sz="2000" b="0" i="0" u="none" strike="noStrike" cap="none" normalizeH="0" baseline="0" dirty="0" smtClean="0">
                          <a:ln>
                            <a:noFill/>
                          </a:ln>
                          <a:solidFill>
                            <a:schemeClr val="bg1"/>
                          </a:solidFill>
                          <a:effectLst/>
                          <a:latin typeface="Arial" charset="0"/>
                          <a:cs typeface="Times New Roman" pitchFamily="18" charset="0"/>
                        </a:rPr>
                        <a:t>come from </a:t>
                      </a:r>
                      <a:r>
                        <a:rPr kumimoji="0" lang="en-US" sz="2000" b="0" i="0" u="none" strike="noStrike" cap="none" normalizeH="0" baseline="0" dirty="0" smtClean="0">
                          <a:ln>
                            <a:noFill/>
                          </a:ln>
                          <a:solidFill>
                            <a:schemeClr val="bg1"/>
                          </a:solidFill>
                          <a:effectLst/>
                          <a:latin typeface="Arial" charset="0"/>
                          <a:cs typeface="Times New Roman" pitchFamily="18" charset="0"/>
                        </a:rPr>
                        <a:t>a specific </a:t>
                      </a:r>
                      <a:r>
                        <a:rPr kumimoji="0" lang="en-US" sz="2000" b="0" i="0" u="none" strike="noStrike" cap="none" normalizeH="0" baseline="0" dirty="0" smtClean="0">
                          <a:ln>
                            <a:noFill/>
                          </a:ln>
                          <a:solidFill>
                            <a:schemeClr val="bg1"/>
                          </a:solidFill>
                          <a:effectLst/>
                          <a:latin typeface="Arial" charset="0"/>
                          <a:cs typeface="Times New Roman" pitchFamily="18" charset="0"/>
                        </a:rPr>
                        <a:t>experience. </a:t>
                      </a:r>
                      <a:r>
                        <a:rPr kumimoji="0" lang="en-US" sz="2000" b="0" i="0" u="none" strike="noStrike" cap="none" normalizeH="0" baseline="0" dirty="0" smtClean="0">
                          <a:ln>
                            <a:noFill/>
                          </a:ln>
                          <a:solidFill>
                            <a:schemeClr val="bg1"/>
                          </a:solidFill>
                          <a:effectLst/>
                          <a:latin typeface="Arial" charset="0"/>
                          <a:cs typeface="Times New Roman" pitchFamily="18" charset="0"/>
                        </a:rPr>
                        <a:t>The image of </a:t>
                      </a:r>
                      <a:r>
                        <a:rPr kumimoji="0" lang="en-US" sz="2000" b="0" i="0" u="none" strike="noStrike" cap="none" normalizeH="0" baseline="0" dirty="0" smtClean="0">
                          <a:ln>
                            <a:noFill/>
                          </a:ln>
                          <a:solidFill>
                            <a:srgbClr val="FFFF99"/>
                          </a:solidFill>
                          <a:effectLst/>
                          <a:latin typeface="Arial" charset="0"/>
                          <a:cs typeface="Times New Roman" pitchFamily="18" charset="0"/>
                        </a:rPr>
                        <a:t>God as a shepherd</a:t>
                      </a:r>
                      <a:r>
                        <a:rPr kumimoji="0" lang="en-US" sz="2000" b="0" i="0" u="none" strike="noStrike" cap="none" normalizeH="0" baseline="0" dirty="0" smtClean="0">
                          <a:ln>
                            <a:noFill/>
                          </a:ln>
                          <a:solidFill>
                            <a:schemeClr val="tx1"/>
                          </a:solidFill>
                          <a:effectLst/>
                          <a:latin typeface="Arial" charset="0"/>
                          <a:cs typeface="Times New Roman" pitchFamily="18" charset="0"/>
                        </a:rPr>
                        <a:t> </a:t>
                      </a:r>
                      <a:r>
                        <a:rPr kumimoji="0" lang="en-US" sz="2000" b="0" i="0" u="none" strike="noStrike" cap="none" normalizeH="0" baseline="0" dirty="0" smtClean="0">
                          <a:ln>
                            <a:noFill/>
                          </a:ln>
                          <a:solidFill>
                            <a:schemeClr val="bg1"/>
                          </a:solidFill>
                          <a:effectLst/>
                          <a:latin typeface="Arial" charset="0"/>
                          <a:cs typeface="Times New Roman" pitchFamily="18" charset="0"/>
                        </a:rPr>
                        <a:t>is an important metaphor throughout the Bible.  This Psalm is often read at funerals. </a:t>
                      </a:r>
                      <a:endParaRPr kumimoji="0" lang="en-US" sz="2000" b="0" i="0" u="none" strike="noStrike" cap="none" normalizeH="0" baseline="0" dirty="0" smtClean="0">
                        <a:ln>
                          <a:noFill/>
                        </a:ln>
                        <a:solidFill>
                          <a:schemeClr val="bg1"/>
                        </a:solidFill>
                        <a:effectLst/>
                        <a:latin typeface="Arial" charset="0"/>
                      </a:endParaRPr>
                    </a:p>
                  </a:txBody>
                  <a:tcPr marT="45725" marB="45725"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82675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1" name="Group 103"/>
          <p:cNvGraphicFramePr>
            <a:graphicFrameLocks noGrp="1"/>
          </p:cNvGraphicFramePr>
          <p:nvPr>
            <p:extLst>
              <p:ext uri="{D42A27DB-BD31-4B8C-83A1-F6EECF244321}">
                <p14:modId xmlns:p14="http://schemas.microsoft.com/office/powerpoint/2010/main" val="2285202944"/>
              </p:ext>
            </p:extLst>
          </p:nvPr>
        </p:nvGraphicFramePr>
        <p:xfrm>
          <a:off x="457200" y="441960"/>
          <a:ext cx="8305800" cy="6131242"/>
        </p:xfrm>
        <a:graphic>
          <a:graphicData uri="http://schemas.openxmlformats.org/drawingml/2006/table">
            <a:tbl>
              <a:tblPr/>
              <a:tblGrid>
                <a:gridCol w="685800"/>
                <a:gridCol w="7620000"/>
              </a:tblGrid>
              <a:tr h="1463675">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42</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An individual prayer for help by one who is cut off from </a:t>
                      </a:r>
                      <a:r>
                        <a:rPr kumimoji="0" lang="en-US" sz="2000" b="0" i="0" u="none" strike="noStrike" cap="none" normalizeH="0" baseline="0" dirty="0" smtClean="0">
                          <a:ln>
                            <a:noFill/>
                          </a:ln>
                          <a:solidFill>
                            <a:schemeClr val="bg1"/>
                          </a:solidFill>
                          <a:effectLst/>
                          <a:latin typeface="Arial" charset="0"/>
                          <a:cs typeface="Times New Roman" pitchFamily="18" charset="0"/>
                        </a:rPr>
                        <a:t>God and </a:t>
                      </a:r>
                      <a:r>
                        <a:rPr kumimoji="0" lang="en-US" sz="2000" b="0" i="0" u="none" strike="noStrike" cap="none" normalizeH="0" baseline="0" dirty="0" smtClean="0">
                          <a:ln>
                            <a:noFill/>
                          </a:ln>
                          <a:solidFill>
                            <a:schemeClr val="bg1"/>
                          </a:solidFill>
                          <a:effectLst/>
                          <a:latin typeface="Arial" charset="0"/>
                          <a:cs typeface="Times New Roman" pitchFamily="18" charset="0"/>
                        </a:rPr>
                        <a:t>is oppressed by enemies. The psalmist seeks to be led into the sanctuary (God’s presence) and saved from enemies.</a:t>
                      </a:r>
                      <a:r>
                        <a:rPr kumimoji="0" lang="en-US" sz="2000" b="0" i="0" u="none" strike="noStrike" cap="none" normalizeH="0" baseline="0" dirty="0" smtClean="0">
                          <a:ln>
                            <a:noFill/>
                          </a:ln>
                          <a:solidFill>
                            <a:schemeClr val="tx1"/>
                          </a:solidFill>
                          <a:effectLst/>
                          <a:latin typeface="Arial" charset="0"/>
                          <a:cs typeface="Times New Roman" pitchFamily="18" charset="0"/>
                        </a:rPr>
                        <a:t>  </a:t>
                      </a:r>
                      <a:r>
                        <a:rPr kumimoji="0" lang="en-US" sz="2000" b="0" i="0" u="none" strike="noStrike" cap="none" normalizeH="0" baseline="0" dirty="0" smtClean="0">
                          <a:ln>
                            <a:noFill/>
                          </a:ln>
                          <a:solidFill>
                            <a:srgbClr val="FFFF99"/>
                          </a:solidFill>
                          <a:effectLst/>
                          <a:latin typeface="Arial" charset="0"/>
                          <a:cs typeface="Times New Roman" pitchFamily="18" charset="0"/>
                        </a:rPr>
                        <a:t>Opens with an emotional metaphor.</a:t>
                      </a:r>
                      <a:endParaRPr kumimoji="0" lang="en-US" sz="2000" b="0" i="0" u="none" strike="noStrike" cap="none" normalizeH="0" baseline="0" dirty="0" smtClean="0">
                        <a:ln>
                          <a:noFill/>
                        </a:ln>
                        <a:solidFill>
                          <a:srgbClr val="FFFF99"/>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55688">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51</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prayer for </a:t>
                      </a:r>
                      <a:r>
                        <a:rPr kumimoji="0" lang="en-US" sz="2000" b="0" i="0" u="none" strike="noStrike" cap="none" normalizeH="0" baseline="0" dirty="0" smtClean="0">
                          <a:ln>
                            <a:noFill/>
                          </a:ln>
                          <a:solidFill>
                            <a:schemeClr val="bg1"/>
                          </a:solidFill>
                          <a:effectLst/>
                          <a:latin typeface="Arial" charset="0"/>
                          <a:cs typeface="Times New Roman" pitchFamily="18" charset="0"/>
                        </a:rPr>
                        <a:t>God’s </a:t>
                      </a:r>
                      <a:r>
                        <a:rPr kumimoji="0" lang="en-US" sz="2000" b="0" i="0" u="none" strike="noStrike" cap="none" normalizeH="0" baseline="0" dirty="0" smtClean="0">
                          <a:ln>
                            <a:noFill/>
                          </a:ln>
                          <a:solidFill>
                            <a:schemeClr val="bg1"/>
                          </a:solidFill>
                          <a:effectLst/>
                          <a:latin typeface="Arial" charset="0"/>
                          <a:cs typeface="Times New Roman" pitchFamily="18" charset="0"/>
                        </a:rPr>
                        <a:t>help by an individual who is deeply aware of sin and guilt and needs God’s forgiveness.  </a:t>
                      </a:r>
                      <a:r>
                        <a:rPr kumimoji="0" lang="en-US" sz="2000" b="0" i="0" u="none" strike="noStrike" cap="none" normalizeH="0" baseline="0" dirty="0" smtClean="0">
                          <a:ln>
                            <a:noFill/>
                          </a:ln>
                          <a:solidFill>
                            <a:srgbClr val="FFFF99"/>
                          </a:solidFill>
                          <a:effectLst/>
                          <a:latin typeface="Arial" charset="0"/>
                          <a:cs typeface="Times New Roman" pitchFamily="18" charset="0"/>
                        </a:rPr>
                        <a:t>Traditionally believed to be David’s repentance for sinning with Bathsheba.</a:t>
                      </a:r>
                      <a:endParaRPr kumimoji="0" lang="en-US" sz="2000" b="0" i="0" u="none" strike="noStrike" cap="none" normalizeH="0" baseline="0" dirty="0" smtClean="0">
                        <a:ln>
                          <a:noFill/>
                        </a:ln>
                        <a:solidFill>
                          <a:srgbClr val="FFFF99"/>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67677">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rPr>
                        <a:t>117</a:t>
                      </a: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rPr>
                        <a:t>The shortest Psalm. </a:t>
                      </a:r>
                      <a:r>
                        <a:rPr kumimoji="0" lang="en-US" sz="2000" b="0" i="0" u="none" strike="noStrike" cap="none" normalizeH="0" baseline="0" dirty="0" smtClean="0">
                          <a:ln>
                            <a:noFill/>
                          </a:ln>
                          <a:solidFill>
                            <a:srgbClr val="FFFF99"/>
                          </a:solidFill>
                          <a:effectLst/>
                          <a:latin typeface="Arial" charset="0"/>
                        </a:rPr>
                        <a:t>Short, simple praise</a:t>
                      </a:r>
                      <a:r>
                        <a:rPr kumimoji="0" lang="en-US" sz="2000" b="0" i="0" u="none" strike="noStrike" cap="none" normalizeH="0" baseline="0" dirty="0" smtClean="0">
                          <a:ln>
                            <a:noFill/>
                          </a:ln>
                          <a:solidFill>
                            <a:schemeClr val="tx1"/>
                          </a:solidFill>
                          <a:effectLst/>
                          <a:latin typeface="Arial" charset="0"/>
                        </a:rPr>
                        <a:t>. </a:t>
                      </a: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147762">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121</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song of </a:t>
                      </a:r>
                      <a:r>
                        <a:rPr kumimoji="0" lang="en-US" sz="2000" b="0" i="0" u="none" strike="noStrike" cap="none" normalizeH="0" baseline="0" dirty="0" smtClean="0">
                          <a:ln>
                            <a:noFill/>
                          </a:ln>
                          <a:solidFill>
                            <a:srgbClr val="FFFF99"/>
                          </a:solidFill>
                          <a:effectLst/>
                          <a:latin typeface="Arial" charset="0"/>
                          <a:cs typeface="Times New Roman" pitchFamily="18" charset="0"/>
                        </a:rPr>
                        <a:t>confidence in God’s care</a:t>
                      </a:r>
                      <a:r>
                        <a:rPr kumimoji="0" lang="en-US" sz="2000" b="0" i="0" u="none" strike="noStrike" cap="none" normalizeH="0" baseline="0" dirty="0" smtClean="0">
                          <a:ln>
                            <a:noFill/>
                          </a:ln>
                          <a:solidFill>
                            <a:schemeClr val="tx1"/>
                          </a:solidFill>
                          <a:effectLst/>
                          <a:latin typeface="Arial" charset="0"/>
                          <a:cs typeface="Times New Roman" pitchFamily="18" charset="0"/>
                        </a:rPr>
                        <a:t>. </a:t>
                      </a:r>
                      <a:r>
                        <a:rPr kumimoji="0" lang="en-US" sz="2000" b="0" i="0" u="none" strike="noStrike" cap="none" normalizeH="0" baseline="0" dirty="0" smtClean="0">
                          <a:ln>
                            <a:noFill/>
                          </a:ln>
                          <a:solidFill>
                            <a:schemeClr val="bg1"/>
                          </a:solidFill>
                          <a:effectLst/>
                          <a:latin typeface="Arial" charset="0"/>
                          <a:cs typeface="Times New Roman" pitchFamily="18" charset="0"/>
                        </a:rPr>
                        <a:t>The psalmist asks a question about the source of help when one is in trouble of any sort and then answers it. </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137</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A prayer </a:t>
                      </a:r>
                      <a:r>
                        <a:rPr kumimoji="0" lang="en-US" sz="2000" b="0" i="0" u="none" strike="noStrike" cap="none" normalizeH="0" baseline="0" dirty="0" smtClean="0">
                          <a:ln>
                            <a:noFill/>
                          </a:ln>
                          <a:solidFill>
                            <a:srgbClr val="FFFF99"/>
                          </a:solidFill>
                          <a:effectLst/>
                          <a:latin typeface="Arial" charset="0"/>
                          <a:cs typeface="Times New Roman" pitchFamily="18" charset="0"/>
                        </a:rPr>
                        <a:t>of the community </a:t>
                      </a:r>
                      <a:r>
                        <a:rPr kumimoji="0" lang="en-US" sz="2000" b="0" i="0" u="none" strike="noStrike" cap="none" normalizeH="0" baseline="0" dirty="0" smtClean="0">
                          <a:ln>
                            <a:noFill/>
                          </a:ln>
                          <a:solidFill>
                            <a:schemeClr val="bg1"/>
                          </a:solidFill>
                          <a:effectLst/>
                          <a:latin typeface="Arial" charset="0"/>
                          <a:cs typeface="Times New Roman" pitchFamily="18" charset="0"/>
                        </a:rPr>
                        <a:t>for God to destroy its oppressors and enemies. </a:t>
                      </a:r>
                      <a:r>
                        <a:rPr kumimoji="0" lang="en-US" sz="2000" b="0" i="0" u="none" strike="noStrike" cap="none" normalizeH="0" baseline="0" dirty="0" smtClean="0">
                          <a:ln>
                            <a:noFill/>
                          </a:ln>
                          <a:solidFill>
                            <a:schemeClr val="bg1"/>
                          </a:solidFill>
                          <a:effectLst/>
                          <a:latin typeface="Arial" charset="0"/>
                          <a:cs typeface="Times New Roman" pitchFamily="18" charset="0"/>
                        </a:rPr>
                        <a:t>It </a:t>
                      </a:r>
                      <a:r>
                        <a:rPr kumimoji="0" lang="en-US" sz="2000" b="0" i="0" u="none" strike="noStrike" cap="none" normalizeH="0" baseline="0" dirty="0" smtClean="0">
                          <a:ln>
                            <a:noFill/>
                          </a:ln>
                          <a:solidFill>
                            <a:srgbClr val="FFFF99"/>
                          </a:solidFill>
                          <a:effectLst/>
                          <a:latin typeface="Arial" charset="0"/>
                          <a:cs typeface="Times New Roman" pitchFamily="18" charset="0"/>
                        </a:rPr>
                        <a:t>refers to the exile in </a:t>
                      </a:r>
                      <a:r>
                        <a:rPr kumimoji="0" lang="en-US" sz="2000" b="0" i="0" u="none" strike="noStrike" cap="none" normalizeH="0" baseline="0" dirty="0" smtClean="0">
                          <a:ln>
                            <a:noFill/>
                          </a:ln>
                          <a:solidFill>
                            <a:srgbClr val="FFFF99"/>
                          </a:solidFill>
                          <a:effectLst/>
                          <a:latin typeface="Arial" charset="0"/>
                          <a:cs typeface="Times New Roman" pitchFamily="18" charset="0"/>
                        </a:rPr>
                        <a:t>Babylon</a:t>
                      </a:r>
                      <a:r>
                        <a:rPr kumimoji="0" lang="en-US" sz="2000" b="0" i="0" u="none" strike="noStrike" cap="none" normalizeH="0" baseline="0" dirty="0" smtClean="0">
                          <a:ln>
                            <a:noFill/>
                          </a:ln>
                          <a:solidFill>
                            <a:schemeClr val="bg1"/>
                          </a:solidFill>
                          <a:effectLst/>
                          <a:latin typeface="Arial" charset="0"/>
                          <a:cs typeface="Times New Roman" pitchFamily="18" charset="0"/>
                        </a:rPr>
                        <a:t>. </a:t>
                      </a:r>
                      <a:endParaRPr kumimoji="0" lang="en-US" sz="2000" b="0" i="0" u="none" strike="noStrike" cap="none" normalizeH="0" baseline="0" dirty="0" smtClean="0">
                        <a:ln>
                          <a:noFill/>
                        </a:ln>
                        <a:solidFill>
                          <a:schemeClr val="bg1"/>
                        </a:solidFill>
                        <a:effectLst/>
                        <a:latin typeface="Arial"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(Songs of Zion such as 46, 48, 76, 84)</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chemeClr val="bg1"/>
                          </a:solidFill>
                          <a:effectLst/>
                          <a:latin typeface="Arial" charset="0"/>
                          <a:cs typeface="Times New Roman" pitchFamily="18" charset="0"/>
                        </a:rPr>
                        <a:t>150</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dirty="0" smtClean="0">
                          <a:ln>
                            <a:noFill/>
                          </a:ln>
                          <a:solidFill>
                            <a:srgbClr val="FFFF99"/>
                          </a:solidFill>
                          <a:effectLst/>
                          <a:latin typeface="Arial" charset="0"/>
                          <a:cs typeface="Times New Roman" pitchFamily="18" charset="0"/>
                        </a:rPr>
                        <a:t>A hymn of praise. </a:t>
                      </a:r>
                      <a:r>
                        <a:rPr kumimoji="0" lang="en-US" sz="2000" b="0" i="0" u="none" strike="noStrike" cap="none" normalizeH="0" baseline="0" dirty="0" smtClean="0">
                          <a:ln>
                            <a:noFill/>
                          </a:ln>
                          <a:solidFill>
                            <a:schemeClr val="bg1"/>
                          </a:solidFill>
                          <a:effectLst/>
                          <a:latin typeface="Arial" charset="0"/>
                          <a:cs typeface="Times New Roman" pitchFamily="18" charset="0"/>
                        </a:rPr>
                        <a:t>Refers </a:t>
                      </a:r>
                      <a:r>
                        <a:rPr kumimoji="0" lang="en-US" sz="2000" b="0" i="0" u="none" strike="noStrike" cap="none" normalizeH="0" baseline="0" dirty="0" smtClean="0">
                          <a:ln>
                            <a:noFill/>
                          </a:ln>
                          <a:solidFill>
                            <a:schemeClr val="bg1"/>
                          </a:solidFill>
                          <a:effectLst/>
                          <a:latin typeface="Arial" charset="0"/>
                          <a:cs typeface="Times New Roman" pitchFamily="18" charset="0"/>
                        </a:rPr>
                        <a:t>to praising God with different kinds of musical instruments</a:t>
                      </a:r>
                      <a:endParaRPr kumimoji="0" lang="en-US" sz="2000" b="0" i="0" u="none" strike="noStrike" cap="none" normalizeH="0" baseline="0" dirty="0" smtClean="0">
                        <a:ln>
                          <a:noFill/>
                        </a:ln>
                        <a:solidFill>
                          <a:schemeClr val="bg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20611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54000"/>
            <a:ext cx="6477000" cy="1041400"/>
          </a:xfrm>
        </p:spPr>
        <p:txBody>
          <a:bodyPr>
            <a:noAutofit/>
          </a:bodyPr>
          <a:lstStyle/>
          <a:p>
            <a:pPr eaLnBrk="1" hangingPunct="1">
              <a:defRPr/>
            </a:pPr>
            <a:r>
              <a:rPr lang="en-US" sz="2400" b="1" dirty="0" smtClean="0">
                <a:hlinkClick r:id="rId2"/>
              </a:rPr>
              <a:t>Boney M. </a:t>
            </a:r>
            <a:r>
              <a:rPr lang="en-US" sz="4000" b="1" dirty="0" smtClean="0"/>
              <a:t>Rivers Of Babylon </a:t>
            </a:r>
            <a:endParaRPr lang="en-US" sz="3200" dirty="0"/>
          </a:p>
        </p:txBody>
      </p:sp>
      <p:sp>
        <p:nvSpPr>
          <p:cNvPr id="34819" name="Content Placeholder 2"/>
          <p:cNvSpPr>
            <a:spLocks noGrp="1"/>
          </p:cNvSpPr>
          <p:nvPr>
            <p:ph idx="1"/>
          </p:nvPr>
        </p:nvSpPr>
        <p:spPr>
          <a:xfrm>
            <a:off x="152400" y="1524000"/>
            <a:ext cx="8534400" cy="4876800"/>
          </a:xfrm>
        </p:spPr>
        <p:txBody>
          <a:bodyPr/>
          <a:lstStyle/>
          <a:p>
            <a:pPr eaLnBrk="1" hangingPunct="1"/>
            <a:r>
              <a:rPr lang="en-US" altLang="en-US" sz="1400" dirty="0" smtClean="0"/>
              <a:t>Songwriters: </a:t>
            </a:r>
            <a:r>
              <a:rPr lang="en-US" altLang="en-US" sz="1400" dirty="0" err="1" smtClean="0"/>
              <a:t>Dowe</a:t>
            </a:r>
            <a:r>
              <a:rPr lang="en-US" altLang="en-US" sz="1400" dirty="0" smtClean="0"/>
              <a:t>, Brent / McNaughton, James </a:t>
            </a:r>
            <a:r>
              <a:rPr lang="en-US" altLang="en-US" sz="1400" dirty="0" err="1" smtClean="0"/>
              <a:t>Agustus</a:t>
            </a:r>
            <a:r>
              <a:rPr lang="en-US" altLang="en-US" sz="1400" dirty="0" smtClean="0"/>
              <a:t> / </a:t>
            </a:r>
            <a:r>
              <a:rPr lang="en-US" altLang="en-US" sz="1400" dirty="0" err="1" smtClean="0"/>
              <a:t>Farian</a:t>
            </a:r>
            <a:r>
              <a:rPr lang="en-US" altLang="en-US" sz="1400" dirty="0" smtClean="0"/>
              <a:t>, Frank / </a:t>
            </a:r>
            <a:r>
              <a:rPr lang="en-US" altLang="en-US" sz="1400" dirty="0" err="1" smtClean="0"/>
              <a:t>Reyam</a:t>
            </a:r>
            <a:r>
              <a:rPr lang="en-US" altLang="en-US" sz="1400" dirty="0" smtClean="0"/>
              <a:t>, George</a:t>
            </a:r>
          </a:p>
          <a:p>
            <a:pPr eaLnBrk="1" hangingPunct="1"/>
            <a:endParaRPr lang="en-US" altLang="en-US" sz="400" dirty="0" smtClean="0"/>
          </a:p>
          <a:p>
            <a:pPr eaLnBrk="1" hangingPunct="1"/>
            <a:r>
              <a:rPr lang="en-US" altLang="en-US" sz="2000" dirty="0" smtClean="0">
                <a:solidFill>
                  <a:schemeClr val="bg1"/>
                </a:solidFill>
              </a:rPr>
              <a:t>By the rivers of Babylon, there we sat down </a:t>
            </a:r>
            <a:br>
              <a:rPr lang="en-US" altLang="en-US" sz="2000" dirty="0" smtClean="0">
                <a:solidFill>
                  <a:schemeClr val="bg1"/>
                </a:solidFill>
              </a:rPr>
            </a:br>
            <a:r>
              <a:rPr lang="en-US" altLang="en-US" sz="2000" dirty="0" smtClean="0">
                <a:solidFill>
                  <a:schemeClr val="bg1"/>
                </a:solidFill>
              </a:rPr>
              <a:t>Ye-</a:t>
            </a:r>
            <a:r>
              <a:rPr lang="en-US" altLang="en-US" sz="2000" dirty="0" err="1" smtClean="0">
                <a:solidFill>
                  <a:schemeClr val="bg1"/>
                </a:solidFill>
              </a:rPr>
              <a:t>eah</a:t>
            </a:r>
            <a:r>
              <a:rPr lang="en-US" altLang="en-US" sz="2000" dirty="0" smtClean="0">
                <a:solidFill>
                  <a:schemeClr val="bg1"/>
                </a:solidFill>
              </a:rPr>
              <a:t> we wept, when we remembered Zion. </a:t>
            </a:r>
            <a:br>
              <a:rPr lang="en-US" altLang="en-US" sz="2000" dirty="0" smtClean="0">
                <a:solidFill>
                  <a:schemeClr val="bg1"/>
                </a:solidFill>
              </a:rPr>
            </a:br>
            <a:r>
              <a:rPr lang="en-US" altLang="en-US" sz="2000" dirty="0" smtClean="0">
                <a:solidFill>
                  <a:schemeClr val="bg1"/>
                </a:solidFill>
              </a:rPr>
              <a:t>By the rivers of Babylon, there we sat down </a:t>
            </a:r>
            <a:br>
              <a:rPr lang="en-US" altLang="en-US" sz="2000" dirty="0" smtClean="0">
                <a:solidFill>
                  <a:schemeClr val="bg1"/>
                </a:solidFill>
              </a:rPr>
            </a:br>
            <a:r>
              <a:rPr lang="en-US" altLang="en-US" sz="2000" dirty="0" smtClean="0">
                <a:solidFill>
                  <a:schemeClr val="bg1"/>
                </a:solidFill>
              </a:rPr>
              <a:t>Ye-</a:t>
            </a:r>
            <a:r>
              <a:rPr lang="en-US" altLang="en-US" sz="2000" dirty="0" err="1" smtClean="0">
                <a:solidFill>
                  <a:schemeClr val="bg1"/>
                </a:solidFill>
              </a:rPr>
              <a:t>eah</a:t>
            </a:r>
            <a:r>
              <a:rPr lang="en-US" altLang="en-US" sz="2000" dirty="0" smtClean="0">
                <a:solidFill>
                  <a:schemeClr val="bg1"/>
                </a:solidFill>
              </a:rPr>
              <a:t> we wept, when we remembered Zion. </a:t>
            </a:r>
            <a:br>
              <a:rPr lang="en-US" altLang="en-US" sz="2000" dirty="0" smtClean="0">
                <a:solidFill>
                  <a:schemeClr val="bg1"/>
                </a:solidFill>
              </a:rPr>
            </a:br>
            <a:endParaRPr lang="en-US" altLang="en-US" sz="700" dirty="0" smtClean="0">
              <a:solidFill>
                <a:schemeClr val="bg1"/>
              </a:solidFill>
            </a:endParaRPr>
          </a:p>
          <a:p>
            <a:pPr eaLnBrk="1" hangingPunct="1"/>
            <a:r>
              <a:rPr lang="en-US" altLang="en-US" sz="2000" dirty="0" smtClean="0">
                <a:solidFill>
                  <a:schemeClr val="bg1"/>
                </a:solidFill>
              </a:rPr>
              <a:t>When the wicked </a:t>
            </a:r>
            <a:br>
              <a:rPr lang="en-US" altLang="en-US" sz="2000" dirty="0" smtClean="0">
                <a:solidFill>
                  <a:schemeClr val="bg1"/>
                </a:solidFill>
              </a:rPr>
            </a:br>
            <a:r>
              <a:rPr lang="en-US" altLang="en-US" sz="2000" dirty="0" smtClean="0">
                <a:solidFill>
                  <a:schemeClr val="bg1"/>
                </a:solidFill>
              </a:rPr>
              <a:t>Carried us away in captivity </a:t>
            </a:r>
            <a:br>
              <a:rPr lang="en-US" altLang="en-US" sz="2000" dirty="0" smtClean="0">
                <a:solidFill>
                  <a:schemeClr val="bg1"/>
                </a:solidFill>
              </a:rPr>
            </a:br>
            <a:r>
              <a:rPr lang="en-US" altLang="en-US" sz="2000" dirty="0" smtClean="0">
                <a:solidFill>
                  <a:schemeClr val="bg1"/>
                </a:solidFill>
              </a:rPr>
              <a:t>Required from us a song </a:t>
            </a:r>
            <a:br>
              <a:rPr lang="en-US" altLang="en-US" sz="2000" dirty="0" smtClean="0">
                <a:solidFill>
                  <a:schemeClr val="bg1"/>
                </a:solidFill>
              </a:rPr>
            </a:br>
            <a:r>
              <a:rPr lang="en-US" altLang="en-US" sz="2000" dirty="0" smtClean="0">
                <a:solidFill>
                  <a:schemeClr val="bg1"/>
                </a:solidFill>
              </a:rPr>
              <a:t>Now how shall we sing the lord's song in a strange land </a:t>
            </a:r>
            <a:br>
              <a:rPr lang="en-US" altLang="en-US" sz="2000" dirty="0" smtClean="0">
                <a:solidFill>
                  <a:schemeClr val="bg1"/>
                </a:solidFill>
              </a:rPr>
            </a:br>
            <a:endParaRPr lang="en-US" altLang="en-US" sz="800" dirty="0" smtClean="0">
              <a:solidFill>
                <a:schemeClr val="bg1"/>
              </a:solidFill>
            </a:endParaRPr>
          </a:p>
          <a:p>
            <a:pPr eaLnBrk="1" hangingPunct="1"/>
            <a:r>
              <a:rPr lang="en-US" altLang="en-US" sz="2000" dirty="0" smtClean="0">
                <a:solidFill>
                  <a:schemeClr val="bg1"/>
                </a:solidFill>
              </a:rPr>
              <a:t>When the wicked </a:t>
            </a:r>
            <a:br>
              <a:rPr lang="en-US" altLang="en-US" sz="2000" dirty="0" smtClean="0">
                <a:solidFill>
                  <a:schemeClr val="bg1"/>
                </a:solidFill>
              </a:rPr>
            </a:br>
            <a:r>
              <a:rPr lang="en-US" altLang="en-US" sz="2000" dirty="0" smtClean="0">
                <a:solidFill>
                  <a:schemeClr val="bg1"/>
                </a:solidFill>
              </a:rPr>
              <a:t>Carried us away in captivity </a:t>
            </a:r>
            <a:br>
              <a:rPr lang="en-US" altLang="en-US" sz="2000" dirty="0" smtClean="0">
                <a:solidFill>
                  <a:schemeClr val="bg1"/>
                </a:solidFill>
              </a:rPr>
            </a:br>
            <a:r>
              <a:rPr lang="en-US" altLang="en-US" sz="2000" dirty="0" smtClean="0">
                <a:solidFill>
                  <a:schemeClr val="bg1"/>
                </a:solidFill>
              </a:rPr>
              <a:t>Requiring of us a song </a:t>
            </a:r>
            <a:br>
              <a:rPr lang="en-US" altLang="en-US" sz="2000" dirty="0" smtClean="0">
                <a:solidFill>
                  <a:schemeClr val="bg1"/>
                </a:solidFill>
              </a:rPr>
            </a:br>
            <a:r>
              <a:rPr lang="en-US" altLang="en-US" sz="2000" dirty="0" smtClean="0">
                <a:solidFill>
                  <a:schemeClr val="bg1"/>
                </a:solidFill>
              </a:rPr>
              <a:t>Now how shall we sing the lord's song in a strange land </a:t>
            </a:r>
          </a:p>
        </p:txBody>
      </p:sp>
      <p:sp>
        <p:nvSpPr>
          <p:cNvPr id="3" name="TextBox 2"/>
          <p:cNvSpPr txBox="1"/>
          <p:nvPr/>
        </p:nvSpPr>
        <p:spPr>
          <a:xfrm>
            <a:off x="533400" y="372070"/>
            <a:ext cx="1905000" cy="923330"/>
          </a:xfrm>
          <a:prstGeom prst="rect">
            <a:avLst/>
          </a:prstGeom>
          <a:noFill/>
        </p:spPr>
        <p:txBody>
          <a:bodyPr wrap="square" rtlCol="0">
            <a:spAutoFit/>
          </a:bodyPr>
          <a:lstStyle/>
          <a:p>
            <a:r>
              <a:rPr lang="en-US" dirty="0" smtClean="0">
                <a:solidFill>
                  <a:srgbClr val="99FFCC"/>
                </a:solidFill>
              </a:rPr>
              <a:t>Text comes from Psalms 137.1-4</a:t>
            </a:r>
          </a:p>
          <a:p>
            <a:r>
              <a:rPr lang="en-US" dirty="0" smtClean="0">
                <a:solidFill>
                  <a:srgbClr val="99FFCC"/>
                </a:solidFill>
              </a:rPr>
              <a:t>&amp; Psalm 19.4</a:t>
            </a:r>
            <a:endParaRPr lang="en-US" dirty="0">
              <a:solidFill>
                <a:srgbClr val="99FFCC"/>
              </a:solidFill>
            </a:endParaRPr>
          </a:p>
        </p:txBody>
      </p:sp>
      <p:sp>
        <p:nvSpPr>
          <p:cNvPr id="4" name="TextBox 3"/>
          <p:cNvSpPr txBox="1"/>
          <p:nvPr/>
        </p:nvSpPr>
        <p:spPr>
          <a:xfrm>
            <a:off x="6019800" y="1981200"/>
            <a:ext cx="2895600" cy="2215991"/>
          </a:xfrm>
          <a:prstGeom prst="rect">
            <a:avLst/>
          </a:prstGeom>
          <a:noFill/>
        </p:spPr>
        <p:txBody>
          <a:bodyPr wrap="square" rtlCol="0">
            <a:spAutoFit/>
          </a:bodyPr>
          <a:lstStyle/>
          <a:p>
            <a:pPr algn="r"/>
            <a:r>
              <a:rPr lang="en-US" sz="1600" dirty="0" smtClean="0">
                <a:solidFill>
                  <a:srgbClr val="FF99FF"/>
                </a:solidFill>
              </a:rPr>
              <a:t>A Rastafarian song (from Jamaica) “Babylon” refers to unjust or oppressive government.</a:t>
            </a:r>
          </a:p>
          <a:p>
            <a:pPr algn="r"/>
            <a:endParaRPr lang="en-US" sz="700" dirty="0" smtClean="0">
              <a:solidFill>
                <a:srgbClr val="FF99FF"/>
              </a:solidFill>
            </a:endParaRPr>
          </a:p>
          <a:p>
            <a:pPr algn="r"/>
            <a:r>
              <a:rPr lang="en-AU" sz="1600" dirty="0" smtClean="0">
                <a:solidFill>
                  <a:srgbClr val="FF99FF"/>
                </a:solidFill>
              </a:rPr>
              <a:t>It’s about living </a:t>
            </a:r>
            <a:r>
              <a:rPr lang="en-AU" sz="1600" dirty="0">
                <a:solidFill>
                  <a:srgbClr val="FF99FF"/>
                </a:solidFill>
              </a:rPr>
              <a:t>in a repressive society and </a:t>
            </a:r>
            <a:r>
              <a:rPr lang="en-AU" sz="1600" dirty="0" smtClean="0">
                <a:solidFill>
                  <a:srgbClr val="FF99FF"/>
                </a:solidFill>
              </a:rPr>
              <a:t>longing </a:t>
            </a:r>
            <a:r>
              <a:rPr lang="en-AU" sz="1600" dirty="0">
                <a:solidFill>
                  <a:srgbClr val="FF99FF"/>
                </a:solidFill>
              </a:rPr>
              <a:t>for freedom, just like the Israelites in </a:t>
            </a:r>
            <a:r>
              <a:rPr lang="en-AU" sz="1600" dirty="0" smtClean="0">
                <a:solidFill>
                  <a:srgbClr val="FF99FF"/>
                </a:solidFill>
              </a:rPr>
              <a:t>captivity.</a:t>
            </a:r>
            <a:endParaRPr lang="en-US" sz="1600" dirty="0">
              <a:solidFill>
                <a:srgbClr val="FF99FF"/>
              </a:solidFill>
            </a:endParaRPr>
          </a:p>
        </p:txBody>
      </p:sp>
    </p:spTree>
    <p:extLst>
      <p:ext uri="{BB962C8B-B14F-4D97-AF65-F5344CB8AC3E}">
        <p14:creationId xmlns:p14="http://schemas.microsoft.com/office/powerpoint/2010/main" val="3996543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7200" y="685800"/>
            <a:ext cx="8229600" cy="5486400"/>
          </a:xfrm>
        </p:spPr>
        <p:txBody>
          <a:bodyPr/>
          <a:lstStyle/>
          <a:p>
            <a:pPr eaLnBrk="1" hangingPunct="1"/>
            <a:r>
              <a:rPr lang="en-US" altLang="en-US" sz="2000" dirty="0" smtClean="0">
                <a:solidFill>
                  <a:schemeClr val="bg1"/>
                </a:solidFill>
              </a:rPr>
              <a:t>Let the words of our mouth and the meditations of our heart </a:t>
            </a:r>
            <a:br>
              <a:rPr lang="en-US" altLang="en-US" sz="2000" dirty="0" smtClean="0">
                <a:solidFill>
                  <a:schemeClr val="bg1"/>
                </a:solidFill>
              </a:rPr>
            </a:br>
            <a:r>
              <a:rPr lang="en-US" altLang="en-US" sz="2000" dirty="0" smtClean="0">
                <a:solidFill>
                  <a:schemeClr val="bg1"/>
                </a:solidFill>
              </a:rPr>
              <a:t>Be acceptable in thy sight here tonight 2x</a:t>
            </a:r>
            <a:br>
              <a:rPr lang="en-US" altLang="en-US" sz="2000" dirty="0" smtClean="0">
                <a:solidFill>
                  <a:schemeClr val="bg1"/>
                </a:solidFill>
              </a:rPr>
            </a:br>
            <a:endParaRPr lang="en-US" altLang="en-US" sz="900" dirty="0" smtClean="0">
              <a:solidFill>
                <a:schemeClr val="bg1"/>
              </a:solidFill>
            </a:endParaRPr>
          </a:p>
          <a:p>
            <a:pPr eaLnBrk="1" hangingPunct="1"/>
            <a:r>
              <a:rPr lang="en-US" altLang="en-US" sz="2000" dirty="0" smtClean="0">
                <a:solidFill>
                  <a:schemeClr val="bg1"/>
                </a:solidFill>
              </a:rPr>
              <a:t>By the rivers of Babylon, there we sat down </a:t>
            </a:r>
            <a:br>
              <a:rPr lang="en-US" altLang="en-US" sz="2000" dirty="0" smtClean="0">
                <a:solidFill>
                  <a:schemeClr val="bg1"/>
                </a:solidFill>
              </a:rPr>
            </a:br>
            <a:r>
              <a:rPr lang="en-US" altLang="en-US" sz="2000" dirty="0" smtClean="0">
                <a:solidFill>
                  <a:schemeClr val="bg1"/>
                </a:solidFill>
              </a:rPr>
              <a:t>Ye-</a:t>
            </a:r>
            <a:r>
              <a:rPr lang="en-US" altLang="en-US" sz="2000" dirty="0" err="1" smtClean="0">
                <a:solidFill>
                  <a:schemeClr val="bg1"/>
                </a:solidFill>
              </a:rPr>
              <a:t>eah</a:t>
            </a:r>
            <a:r>
              <a:rPr lang="en-US" altLang="en-US" sz="2000" dirty="0" smtClean="0">
                <a:solidFill>
                  <a:schemeClr val="bg1"/>
                </a:solidFill>
              </a:rPr>
              <a:t> we wept, when we remembered Zion. </a:t>
            </a:r>
            <a:br>
              <a:rPr lang="en-US" altLang="en-US" sz="2000" dirty="0" smtClean="0">
                <a:solidFill>
                  <a:schemeClr val="bg1"/>
                </a:solidFill>
              </a:rPr>
            </a:br>
            <a:r>
              <a:rPr lang="en-US" altLang="en-US" sz="2000" dirty="0" smtClean="0">
                <a:solidFill>
                  <a:schemeClr val="bg1"/>
                </a:solidFill>
              </a:rPr>
              <a:t>By the rivers of Babylon, there we sat down </a:t>
            </a:r>
            <a:br>
              <a:rPr lang="en-US" altLang="en-US" sz="2000" dirty="0" smtClean="0">
                <a:solidFill>
                  <a:schemeClr val="bg1"/>
                </a:solidFill>
              </a:rPr>
            </a:br>
            <a:r>
              <a:rPr lang="en-US" altLang="en-US" sz="2000" dirty="0" smtClean="0">
                <a:solidFill>
                  <a:schemeClr val="bg1"/>
                </a:solidFill>
              </a:rPr>
              <a:t>Ye-</a:t>
            </a:r>
            <a:r>
              <a:rPr lang="en-US" altLang="en-US" sz="2000" dirty="0" err="1" smtClean="0">
                <a:solidFill>
                  <a:schemeClr val="bg1"/>
                </a:solidFill>
              </a:rPr>
              <a:t>eah</a:t>
            </a:r>
            <a:r>
              <a:rPr lang="en-US" altLang="en-US" sz="2000" dirty="0" smtClean="0">
                <a:solidFill>
                  <a:schemeClr val="bg1"/>
                </a:solidFill>
              </a:rPr>
              <a:t> we wept, when we remembered Zion. </a:t>
            </a:r>
            <a:br>
              <a:rPr lang="en-US" altLang="en-US" sz="2000" dirty="0" smtClean="0">
                <a:solidFill>
                  <a:schemeClr val="bg1"/>
                </a:solidFill>
              </a:rPr>
            </a:br>
            <a:endParaRPr lang="en-US" altLang="en-US" sz="900" dirty="0" smtClean="0">
              <a:solidFill>
                <a:schemeClr val="bg1"/>
              </a:solidFill>
            </a:endParaRPr>
          </a:p>
          <a:p>
            <a:pPr eaLnBrk="1" hangingPunct="1"/>
            <a:r>
              <a:rPr lang="en-US" altLang="en-US" sz="2000" dirty="0" smtClean="0">
                <a:solidFill>
                  <a:schemeClr val="bg1"/>
                </a:solidFill>
              </a:rPr>
              <a:t>By the rivers of Babylon (dark tears of Babylon) </a:t>
            </a:r>
            <a:br>
              <a:rPr lang="en-US" altLang="en-US" sz="2000" dirty="0" smtClean="0">
                <a:solidFill>
                  <a:schemeClr val="bg1"/>
                </a:solidFill>
              </a:rPr>
            </a:br>
            <a:r>
              <a:rPr lang="en-US" altLang="en-US" sz="2000" dirty="0" smtClean="0">
                <a:solidFill>
                  <a:schemeClr val="bg1"/>
                </a:solidFill>
              </a:rPr>
              <a:t>There we sat down (You got to sing a song) </a:t>
            </a:r>
            <a:br>
              <a:rPr lang="en-US" altLang="en-US" sz="2000" dirty="0" smtClean="0">
                <a:solidFill>
                  <a:schemeClr val="bg1"/>
                </a:solidFill>
              </a:rPr>
            </a:br>
            <a:r>
              <a:rPr lang="en-US" altLang="en-US" sz="2000" dirty="0" smtClean="0">
                <a:solidFill>
                  <a:schemeClr val="bg1"/>
                </a:solidFill>
              </a:rPr>
              <a:t>Ye-</a:t>
            </a:r>
            <a:r>
              <a:rPr lang="en-US" altLang="en-US" sz="2000" dirty="0" err="1" smtClean="0">
                <a:solidFill>
                  <a:schemeClr val="bg1"/>
                </a:solidFill>
              </a:rPr>
              <a:t>eah</a:t>
            </a:r>
            <a:r>
              <a:rPr lang="en-US" altLang="en-US" sz="2000" dirty="0" smtClean="0">
                <a:solidFill>
                  <a:schemeClr val="bg1"/>
                </a:solidFill>
              </a:rPr>
              <a:t> we wept, (Sing a song of love) </a:t>
            </a:r>
            <a:br>
              <a:rPr lang="en-US" altLang="en-US" sz="2000" dirty="0" smtClean="0">
                <a:solidFill>
                  <a:schemeClr val="bg1"/>
                </a:solidFill>
              </a:rPr>
            </a:br>
            <a:r>
              <a:rPr lang="en-US" altLang="en-US" sz="2000" dirty="0" smtClean="0">
                <a:solidFill>
                  <a:schemeClr val="bg1"/>
                </a:solidFill>
              </a:rPr>
              <a:t>When we remember Zion. (Yeah </a:t>
            </a:r>
            <a:r>
              <a:rPr lang="en-US" altLang="en-US" sz="2000" dirty="0" err="1" smtClean="0">
                <a:solidFill>
                  <a:schemeClr val="bg1"/>
                </a:solidFill>
              </a:rPr>
              <a:t>yeah</a:t>
            </a:r>
            <a:r>
              <a:rPr lang="en-US" altLang="en-US" sz="2000" dirty="0" smtClean="0">
                <a:solidFill>
                  <a:schemeClr val="bg1"/>
                </a:solidFill>
              </a:rPr>
              <a:t> </a:t>
            </a:r>
            <a:r>
              <a:rPr lang="en-US" altLang="en-US" sz="2000" dirty="0" err="1" smtClean="0">
                <a:solidFill>
                  <a:schemeClr val="bg1"/>
                </a:solidFill>
              </a:rPr>
              <a:t>yeah</a:t>
            </a:r>
            <a:r>
              <a:rPr lang="en-US" altLang="en-US" sz="2000" dirty="0" smtClean="0">
                <a:solidFill>
                  <a:schemeClr val="bg1"/>
                </a:solidFill>
              </a:rPr>
              <a:t> </a:t>
            </a:r>
            <a:r>
              <a:rPr lang="en-US" altLang="en-US" sz="2000" dirty="0" err="1" smtClean="0">
                <a:solidFill>
                  <a:schemeClr val="bg1"/>
                </a:solidFill>
              </a:rPr>
              <a:t>yeah</a:t>
            </a:r>
            <a:r>
              <a:rPr lang="en-US" altLang="en-US" sz="2000" dirty="0" smtClean="0">
                <a:solidFill>
                  <a:schemeClr val="bg1"/>
                </a:solidFill>
              </a:rPr>
              <a:t> yeah) </a:t>
            </a:r>
            <a:br>
              <a:rPr lang="en-US" altLang="en-US" sz="2000" dirty="0" smtClean="0">
                <a:solidFill>
                  <a:schemeClr val="bg1"/>
                </a:solidFill>
              </a:rPr>
            </a:br>
            <a:endParaRPr lang="en-US" altLang="en-US" sz="900" dirty="0" smtClean="0">
              <a:solidFill>
                <a:schemeClr val="bg1"/>
              </a:solidFill>
            </a:endParaRPr>
          </a:p>
          <a:p>
            <a:pPr eaLnBrk="1" hangingPunct="1"/>
            <a:r>
              <a:rPr lang="en-US" altLang="en-US" sz="2000" dirty="0" smtClean="0">
                <a:solidFill>
                  <a:schemeClr val="bg1"/>
                </a:solidFill>
              </a:rPr>
              <a:t>By the rivers of Babylon (Rough bits of Babylon) </a:t>
            </a:r>
            <a:br>
              <a:rPr lang="en-US" altLang="en-US" sz="2000" dirty="0" smtClean="0">
                <a:solidFill>
                  <a:schemeClr val="bg1"/>
                </a:solidFill>
              </a:rPr>
            </a:br>
            <a:r>
              <a:rPr lang="en-US" altLang="en-US" sz="2000" dirty="0" smtClean="0">
                <a:solidFill>
                  <a:schemeClr val="bg1"/>
                </a:solidFill>
              </a:rPr>
              <a:t>There we sat down (You hear the people cry) </a:t>
            </a:r>
            <a:br>
              <a:rPr lang="en-US" altLang="en-US" sz="2000" dirty="0" smtClean="0">
                <a:solidFill>
                  <a:schemeClr val="bg1"/>
                </a:solidFill>
              </a:rPr>
            </a:br>
            <a:r>
              <a:rPr lang="en-US" altLang="en-US" sz="2000" dirty="0" smtClean="0">
                <a:solidFill>
                  <a:schemeClr val="bg1"/>
                </a:solidFill>
              </a:rPr>
              <a:t>Ye-</a:t>
            </a:r>
            <a:r>
              <a:rPr lang="en-US" altLang="en-US" sz="2000" dirty="0" err="1" smtClean="0">
                <a:solidFill>
                  <a:schemeClr val="bg1"/>
                </a:solidFill>
              </a:rPr>
              <a:t>eah</a:t>
            </a:r>
            <a:r>
              <a:rPr lang="en-US" altLang="en-US" sz="2000" dirty="0" smtClean="0">
                <a:solidFill>
                  <a:schemeClr val="bg1"/>
                </a:solidFill>
              </a:rPr>
              <a:t> we wept, (They need that ???) </a:t>
            </a:r>
            <a:br>
              <a:rPr lang="en-US" altLang="en-US" sz="2000" dirty="0" smtClean="0">
                <a:solidFill>
                  <a:schemeClr val="bg1"/>
                </a:solidFill>
              </a:rPr>
            </a:br>
            <a:r>
              <a:rPr lang="en-US" altLang="en-US" sz="2000" dirty="0" smtClean="0">
                <a:solidFill>
                  <a:schemeClr val="bg1"/>
                </a:solidFill>
              </a:rPr>
              <a:t>When we remember Zion. (Ooh, have the power)</a:t>
            </a:r>
          </a:p>
          <a:p>
            <a:pPr eaLnBrk="1" hangingPunct="1"/>
            <a:endParaRPr lang="en-US" altLang="en-US" sz="2000" dirty="0" smtClean="0"/>
          </a:p>
        </p:txBody>
      </p:sp>
    </p:spTree>
    <p:extLst>
      <p:ext uri="{BB962C8B-B14F-4D97-AF65-F5344CB8AC3E}">
        <p14:creationId xmlns:p14="http://schemas.microsoft.com/office/powerpoint/2010/main" val="1215933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solidFill>
                  <a:srgbClr val="FFC000"/>
                </a:solidFill>
              </a:rPr>
              <a:t>Wisdom Literature</a:t>
            </a:r>
          </a:p>
        </p:txBody>
      </p:sp>
      <p:sp>
        <p:nvSpPr>
          <p:cNvPr id="3075" name="Rectangle 3"/>
          <p:cNvSpPr>
            <a:spLocks noGrp="1" noChangeArrowheads="1"/>
          </p:cNvSpPr>
          <p:nvPr>
            <p:ph type="subTitle" idx="1"/>
          </p:nvPr>
        </p:nvSpPr>
        <p:spPr/>
        <p:txBody>
          <a:bodyPr/>
          <a:lstStyle/>
          <a:p>
            <a:pPr eaLnBrk="1" hangingPunct="1"/>
            <a:r>
              <a:rPr lang="en-US" altLang="en-US" smtClean="0">
                <a:solidFill>
                  <a:srgbClr val="FFFF9F"/>
                </a:solidFill>
              </a:rPr>
              <a:t>Proverbs, Job, Ecclesiastes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dirty="0" smtClean="0"/>
              <a:t>How should we live?</a:t>
            </a:r>
          </a:p>
        </p:txBody>
      </p:sp>
      <p:sp>
        <p:nvSpPr>
          <p:cNvPr id="8195" name="Rectangle 3"/>
          <p:cNvSpPr>
            <a:spLocks noGrp="1" noChangeArrowheads="1"/>
          </p:cNvSpPr>
          <p:nvPr>
            <p:ph type="body" idx="1"/>
          </p:nvPr>
        </p:nvSpPr>
        <p:spPr/>
        <p:txBody>
          <a:bodyPr/>
          <a:lstStyle/>
          <a:p>
            <a:pPr marL="457200" indent="-457200" eaLnBrk="1" hangingPunct="1">
              <a:buFontTx/>
              <a:buAutoNum type="arabicPeriod"/>
            </a:pPr>
            <a:r>
              <a:rPr lang="en-US" altLang="en-US" sz="2400" dirty="0" smtClean="0">
                <a:solidFill>
                  <a:schemeClr val="bg1"/>
                </a:solidFill>
              </a:rPr>
              <a:t>List five general rules or principles to live by.</a:t>
            </a:r>
          </a:p>
          <a:p>
            <a:pPr marL="457200" indent="-457200" eaLnBrk="1" hangingPunct="1">
              <a:buFontTx/>
              <a:buAutoNum type="arabicPeriod"/>
            </a:pPr>
            <a:r>
              <a:rPr lang="en-US" altLang="en-US" sz="2400" dirty="0" smtClean="0">
                <a:solidFill>
                  <a:schemeClr val="bg1"/>
                </a:solidFill>
              </a:rPr>
              <a:t>Do you think that if you always act honestly and treat other people well that you will have a better life? Explain. </a:t>
            </a:r>
          </a:p>
          <a:p>
            <a:pPr marL="457200" indent="-457200" eaLnBrk="1" hangingPunct="1">
              <a:buFontTx/>
              <a:buAutoNum type="arabicPeriod"/>
            </a:pPr>
            <a:r>
              <a:rPr lang="en-US" altLang="en-US" sz="2400" dirty="0" smtClean="0">
                <a:solidFill>
                  <a:schemeClr val="bg1"/>
                </a:solidFill>
              </a:rPr>
              <a:t>What is the purpose of life? Or What gives life meaning?</a:t>
            </a:r>
          </a:p>
          <a:p>
            <a:pPr marL="457200" indent="-457200" eaLnBrk="1" hangingPunct="1">
              <a:buFontTx/>
              <a:buAutoNum type="arabicPeriod"/>
            </a:pPr>
            <a:r>
              <a:rPr lang="en-US" altLang="en-US" sz="2400" dirty="0" smtClean="0">
                <a:solidFill>
                  <a:schemeClr val="bg1"/>
                </a:solidFill>
              </a:rPr>
              <a:t>How do people become wealthy or successful?</a:t>
            </a:r>
          </a:p>
          <a:p>
            <a:pPr marL="457200" indent="-457200" eaLnBrk="1" hangingPunct="1">
              <a:buFontTx/>
              <a:buAutoNum type="arabicPeriod"/>
            </a:pPr>
            <a:r>
              <a:rPr lang="en-US" altLang="en-US" sz="2400" dirty="0" smtClean="0">
                <a:solidFill>
                  <a:schemeClr val="bg1"/>
                </a:solidFill>
              </a:rPr>
              <a:t>Why do good people sometimes suffer a lot?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dirty="0" smtClean="0"/>
              <a:t>Wisdom Literature</a:t>
            </a:r>
          </a:p>
        </p:txBody>
      </p:sp>
      <p:sp>
        <p:nvSpPr>
          <p:cNvPr id="9219" name="Rectangle 3"/>
          <p:cNvSpPr>
            <a:spLocks noGrp="1" noChangeArrowheads="1"/>
          </p:cNvSpPr>
          <p:nvPr>
            <p:ph type="body" idx="1"/>
          </p:nvPr>
        </p:nvSpPr>
        <p:spPr/>
        <p:txBody>
          <a:bodyPr/>
          <a:lstStyle/>
          <a:p>
            <a:pPr eaLnBrk="1" hangingPunct="1">
              <a:lnSpc>
                <a:spcPct val="80000"/>
              </a:lnSpc>
            </a:pPr>
            <a:r>
              <a:rPr lang="en-US" altLang="en-US" sz="2400" dirty="0" smtClean="0"/>
              <a:t>Proverbs, Ecclesiastes, Job (canonized)</a:t>
            </a:r>
          </a:p>
          <a:p>
            <a:pPr lvl="1" eaLnBrk="1" hangingPunct="1">
              <a:lnSpc>
                <a:spcPct val="80000"/>
              </a:lnSpc>
            </a:pPr>
            <a:r>
              <a:rPr lang="en-US" altLang="en-US" sz="1600" dirty="0" smtClean="0"/>
              <a:t>Ecclesiasticus and Wisdom of Solomon (apocryphal not canonized) </a:t>
            </a:r>
          </a:p>
          <a:p>
            <a:pPr eaLnBrk="1" hangingPunct="1">
              <a:lnSpc>
                <a:spcPct val="80000"/>
              </a:lnSpc>
              <a:spcBef>
                <a:spcPts val="1800"/>
              </a:spcBef>
            </a:pPr>
            <a:r>
              <a:rPr lang="en-US" altLang="en-US" sz="2400" dirty="0" smtClean="0"/>
              <a:t>These writings can seem very unbiblical (in some ways)!</a:t>
            </a:r>
          </a:p>
          <a:p>
            <a:pPr lvl="1" eaLnBrk="1" hangingPunct="1">
              <a:lnSpc>
                <a:spcPct val="80000"/>
              </a:lnSpc>
            </a:pPr>
            <a:r>
              <a:rPr lang="en-US" altLang="en-US" sz="1800" dirty="0" smtClean="0">
                <a:solidFill>
                  <a:srgbClr val="92D050"/>
                </a:solidFill>
              </a:rPr>
              <a:t>Job</a:t>
            </a:r>
            <a:r>
              <a:rPr lang="en-US" altLang="en-US" sz="1800" dirty="0" smtClean="0"/>
              <a:t> suffers because of a casual deal between God and Satan. Knowing he is righteous, Job questions and challenges God until he is rebuked.</a:t>
            </a:r>
          </a:p>
          <a:p>
            <a:pPr lvl="1" eaLnBrk="1" hangingPunct="1">
              <a:lnSpc>
                <a:spcPct val="80000"/>
              </a:lnSpc>
            </a:pPr>
            <a:r>
              <a:rPr lang="en-US" altLang="en-US" sz="1800" dirty="0" smtClean="0">
                <a:solidFill>
                  <a:srgbClr val="92D050"/>
                </a:solidFill>
              </a:rPr>
              <a:t>Ecclesiastes</a:t>
            </a:r>
            <a:r>
              <a:rPr lang="en-US" altLang="en-US" sz="1800" dirty="0" smtClean="0"/>
              <a:t> humans can understand almost nothing about the meaning of life, so at least we should enjoy it.</a:t>
            </a:r>
          </a:p>
          <a:p>
            <a:pPr lvl="1" eaLnBrk="1" hangingPunct="1">
              <a:lnSpc>
                <a:spcPct val="80000"/>
              </a:lnSpc>
            </a:pPr>
            <a:r>
              <a:rPr lang="en-US" altLang="en-US" sz="1800" dirty="0" smtClean="0">
                <a:solidFill>
                  <a:srgbClr val="92D050"/>
                </a:solidFill>
              </a:rPr>
              <a:t>Proverbs</a:t>
            </a:r>
            <a:r>
              <a:rPr lang="en-US" altLang="en-US" sz="1800" dirty="0" smtClean="0"/>
              <a:t> Lots of generally good advice but little about God directly.  </a:t>
            </a:r>
          </a:p>
          <a:p>
            <a:pPr marL="457200" lvl="1" indent="0" eaLnBrk="1" hangingPunct="1">
              <a:lnSpc>
                <a:spcPct val="80000"/>
              </a:lnSpc>
              <a:buNone/>
            </a:pPr>
            <a:endParaRPr lang="en-US" altLang="en-US" sz="1800" dirty="0" smtClean="0"/>
          </a:p>
          <a:p>
            <a:pPr eaLnBrk="1" hangingPunct="1">
              <a:lnSpc>
                <a:spcPct val="80000"/>
              </a:lnSpc>
            </a:pPr>
            <a:r>
              <a:rPr lang="en-US" altLang="en-US" sz="2400" dirty="0" smtClean="0"/>
              <a:t>Writings from </a:t>
            </a:r>
            <a:r>
              <a:rPr lang="en-US" altLang="en-US" sz="2400" dirty="0" smtClean="0">
                <a:solidFill>
                  <a:srgbClr val="FFFF99"/>
                </a:solidFill>
                <a:effectLst>
                  <a:glow rad="228600">
                    <a:schemeClr val="accent5">
                      <a:satMod val="175000"/>
                      <a:alpha val="40000"/>
                    </a:schemeClr>
                  </a:glow>
                </a:effectLst>
              </a:rPr>
              <a:t>the wise men of Ancient Israel</a:t>
            </a:r>
            <a:r>
              <a:rPr lang="en-US" altLang="en-US" sz="2400" dirty="0" smtClean="0"/>
              <a:t>.</a:t>
            </a:r>
            <a:r>
              <a:rPr lang="en-US" altLang="en-US" sz="2000" dirty="0" smtClean="0"/>
              <a:t> </a:t>
            </a:r>
          </a:p>
          <a:p>
            <a:pPr lvl="1" eaLnBrk="1" hangingPunct="1">
              <a:lnSpc>
                <a:spcPct val="80000"/>
              </a:lnSpc>
            </a:pPr>
            <a:r>
              <a:rPr lang="en-US" altLang="en-US" sz="1800" dirty="0" smtClean="0"/>
              <a:t>We don’t know much about these people.</a:t>
            </a:r>
          </a:p>
          <a:p>
            <a:pPr lvl="1" eaLnBrk="1" hangingPunct="1">
              <a:lnSpc>
                <a:spcPct val="80000"/>
              </a:lnSpc>
            </a:pPr>
            <a:r>
              <a:rPr lang="en-US" altLang="en-US" sz="1800" dirty="0" smtClean="0"/>
              <a:t>They were not priests or prophets. </a:t>
            </a:r>
          </a:p>
          <a:p>
            <a:pPr lvl="1" eaLnBrk="1" hangingPunct="1">
              <a:lnSpc>
                <a:spcPct val="80000"/>
              </a:lnSpc>
            </a:pPr>
            <a:r>
              <a:rPr lang="en-US" altLang="en-US" sz="1800" dirty="0" smtClean="0"/>
              <a:t>Solomon is like their “patron saint.”</a:t>
            </a:r>
          </a:p>
          <a:p>
            <a:pPr lvl="1" eaLnBrk="1" hangingPunct="1">
              <a:lnSpc>
                <a:spcPct val="80000"/>
              </a:lnSpc>
            </a:pPr>
            <a:endParaRPr lang="en-US" altLang="en-US"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dirty="0" smtClean="0"/>
              <a:t>Not concerned with…</a:t>
            </a:r>
          </a:p>
        </p:txBody>
      </p:sp>
      <p:sp>
        <p:nvSpPr>
          <p:cNvPr id="10243" name="Rectangle 3"/>
          <p:cNvSpPr>
            <a:spLocks noGrp="1" noChangeArrowheads="1"/>
          </p:cNvSpPr>
          <p:nvPr>
            <p:ph type="body" idx="1"/>
          </p:nvPr>
        </p:nvSpPr>
        <p:spPr>
          <a:xfrm>
            <a:off x="457200" y="1295400"/>
            <a:ext cx="8229600" cy="4830763"/>
          </a:xfrm>
        </p:spPr>
        <p:txBody>
          <a:bodyPr/>
          <a:lstStyle/>
          <a:p>
            <a:pPr marL="346075" indent="-323850" eaLnBrk="1" hangingPunct="1">
              <a:lnSpc>
                <a:spcPct val="80000"/>
              </a:lnSpc>
              <a:buFontTx/>
              <a:buAutoNum type="arabicPeriod"/>
            </a:pPr>
            <a:r>
              <a:rPr lang="en-US" altLang="en-US" sz="1800" b="1" dirty="0" smtClean="0"/>
              <a:t>…the Hebrew religion</a:t>
            </a:r>
          </a:p>
          <a:p>
            <a:pPr marL="971550" lvl="1" indent="-400050" eaLnBrk="1" hangingPunct="1">
              <a:lnSpc>
                <a:spcPct val="80000"/>
              </a:lnSpc>
              <a:buFontTx/>
              <a:buAutoNum type="arabicPeriod"/>
            </a:pPr>
            <a:r>
              <a:rPr lang="en-US" altLang="en-US" sz="1600" dirty="0" smtClean="0">
                <a:solidFill>
                  <a:srgbClr val="92D050"/>
                </a:solidFill>
              </a:rPr>
              <a:t>Proverbs: </a:t>
            </a:r>
            <a:r>
              <a:rPr lang="en-US" altLang="en-US" sz="1600" dirty="0" smtClean="0"/>
              <a:t>only in a couple of verses</a:t>
            </a:r>
          </a:p>
          <a:p>
            <a:pPr marL="971550" lvl="1" indent="-400050" eaLnBrk="1" hangingPunct="1">
              <a:lnSpc>
                <a:spcPct val="80000"/>
              </a:lnSpc>
              <a:buFontTx/>
              <a:buAutoNum type="arabicPeriod"/>
            </a:pPr>
            <a:r>
              <a:rPr lang="en-US" altLang="en-US" sz="1600" dirty="0" smtClean="0">
                <a:solidFill>
                  <a:srgbClr val="92D050"/>
                </a:solidFill>
              </a:rPr>
              <a:t>Ecclesiastes:</a:t>
            </a:r>
            <a:r>
              <a:rPr lang="en-US" altLang="en-US" sz="1600" dirty="0" smtClean="0"/>
              <a:t> just be aware of what you do and why</a:t>
            </a:r>
          </a:p>
          <a:p>
            <a:pPr marL="971550" lvl="1" indent="-400050" eaLnBrk="1" hangingPunct="1">
              <a:lnSpc>
                <a:spcPct val="80000"/>
              </a:lnSpc>
              <a:buFontTx/>
              <a:buAutoNum type="arabicPeriod"/>
            </a:pPr>
            <a:r>
              <a:rPr lang="en-US" altLang="en-US" sz="1600" dirty="0" smtClean="0">
                <a:solidFill>
                  <a:srgbClr val="92D050"/>
                </a:solidFill>
              </a:rPr>
              <a:t>Job:</a:t>
            </a:r>
            <a:r>
              <a:rPr lang="en-US" altLang="en-US" sz="1600" dirty="0" smtClean="0"/>
              <a:t> only in prologue and epilogue</a:t>
            </a:r>
          </a:p>
          <a:p>
            <a:pPr marL="971550" lvl="1" indent="-400050" eaLnBrk="1" hangingPunct="1">
              <a:lnSpc>
                <a:spcPct val="80000"/>
              </a:lnSpc>
            </a:pPr>
            <a:r>
              <a:rPr lang="en-US" altLang="en-US" sz="1600" dirty="0" smtClean="0"/>
              <a:t>Does organized religion really have an important bearing on one’s life?</a:t>
            </a:r>
          </a:p>
          <a:p>
            <a:pPr marL="346075" indent="-323850" eaLnBrk="1" hangingPunct="1">
              <a:lnSpc>
                <a:spcPct val="80000"/>
              </a:lnSpc>
              <a:buFontTx/>
              <a:buAutoNum type="arabicPeriod"/>
            </a:pPr>
            <a:r>
              <a:rPr lang="en-US" altLang="en-US" sz="1800" b="1" dirty="0" smtClean="0"/>
              <a:t>…nationalism</a:t>
            </a:r>
            <a:r>
              <a:rPr lang="en-US" altLang="en-US" sz="1800" dirty="0" smtClean="0"/>
              <a:t> </a:t>
            </a:r>
          </a:p>
          <a:p>
            <a:pPr marL="971550" lvl="1" indent="-400050" eaLnBrk="1" hangingPunct="1">
              <a:lnSpc>
                <a:spcPct val="80000"/>
              </a:lnSpc>
              <a:buFontTx/>
              <a:buAutoNum type="arabicPeriod"/>
            </a:pPr>
            <a:r>
              <a:rPr lang="en-US" altLang="en-US" sz="1600" dirty="0" smtClean="0"/>
              <a:t>No speaking directly to Israel</a:t>
            </a:r>
          </a:p>
          <a:p>
            <a:pPr marL="971550" lvl="1" indent="-400050" eaLnBrk="1" hangingPunct="1">
              <a:lnSpc>
                <a:spcPct val="80000"/>
              </a:lnSpc>
              <a:buFontTx/>
              <a:buAutoNum type="arabicPeriod"/>
            </a:pPr>
            <a:r>
              <a:rPr lang="en-US" altLang="en-US" sz="1600" dirty="0" smtClean="0"/>
              <a:t>Speak toward universal ideas and ideals.</a:t>
            </a:r>
          </a:p>
          <a:p>
            <a:pPr marL="971550" lvl="1" indent="-400050" eaLnBrk="1" hangingPunct="1">
              <a:lnSpc>
                <a:spcPct val="80000"/>
              </a:lnSpc>
              <a:buFontTx/>
              <a:buAutoNum type="arabicPeriod"/>
            </a:pPr>
            <a:r>
              <a:rPr lang="en-US" altLang="en-US" sz="1600" dirty="0" smtClean="0"/>
              <a:t>Similar to collected wisdom from nearby cultures</a:t>
            </a:r>
          </a:p>
          <a:p>
            <a:pPr marL="346075" indent="-323850" eaLnBrk="1" hangingPunct="1">
              <a:lnSpc>
                <a:spcPct val="80000"/>
              </a:lnSpc>
              <a:buFontTx/>
              <a:buAutoNum type="arabicPeriod"/>
            </a:pPr>
            <a:r>
              <a:rPr lang="en-US" altLang="en-US" sz="1800" b="1" dirty="0" smtClean="0"/>
              <a:t>…Israel’s past or place among the nations</a:t>
            </a:r>
          </a:p>
          <a:p>
            <a:pPr marL="971550" lvl="1" indent="-400050" eaLnBrk="1" hangingPunct="1">
              <a:lnSpc>
                <a:spcPct val="80000"/>
              </a:lnSpc>
              <a:buFontTx/>
              <a:buAutoNum type="arabicPeriod"/>
            </a:pPr>
            <a:r>
              <a:rPr lang="en-US" altLang="en-US" sz="1600" dirty="0" smtClean="0"/>
              <a:t>No talk of the covenants or historic events</a:t>
            </a:r>
          </a:p>
          <a:p>
            <a:pPr marL="971550" lvl="1" indent="-400050" eaLnBrk="1" hangingPunct="1">
              <a:lnSpc>
                <a:spcPct val="80000"/>
              </a:lnSpc>
              <a:buFontTx/>
              <a:buAutoNum type="arabicPeriod"/>
            </a:pPr>
            <a:r>
              <a:rPr lang="en-US" altLang="en-US" sz="1600" dirty="0" smtClean="0"/>
              <a:t>References to Solomon mostly as a representative idea.</a:t>
            </a:r>
          </a:p>
          <a:p>
            <a:pPr marL="346075" indent="-323850" eaLnBrk="1" hangingPunct="1">
              <a:lnSpc>
                <a:spcPct val="80000"/>
              </a:lnSpc>
              <a:buFontTx/>
              <a:buAutoNum type="arabicPeriod"/>
            </a:pPr>
            <a:r>
              <a:rPr lang="en-US" altLang="en-US" sz="1800" b="1" dirty="0" smtClean="0"/>
              <a:t>…a personal relationship between God and people</a:t>
            </a:r>
          </a:p>
          <a:p>
            <a:pPr marL="971550" lvl="1" indent="-400050" eaLnBrk="1" hangingPunct="1">
              <a:lnSpc>
                <a:spcPct val="80000"/>
              </a:lnSpc>
              <a:buFontTx/>
              <a:buAutoNum type="arabicPeriod"/>
            </a:pPr>
            <a:r>
              <a:rPr lang="en-US" altLang="en-US" sz="1600" dirty="0" smtClean="0"/>
              <a:t>No emotional closeness to God as in Psalms</a:t>
            </a:r>
          </a:p>
          <a:p>
            <a:pPr marL="971550" lvl="1" indent="-400050" eaLnBrk="1" hangingPunct="1">
              <a:lnSpc>
                <a:spcPct val="80000"/>
              </a:lnSpc>
              <a:buFontTx/>
              <a:buAutoNum type="arabicPeriod"/>
            </a:pPr>
            <a:r>
              <a:rPr lang="en-US" altLang="en-US" sz="1600" dirty="0" smtClean="0"/>
              <a:t>No shining faces, like Moses’</a:t>
            </a:r>
          </a:p>
          <a:p>
            <a:pPr marL="971550" lvl="1" indent="-400050" eaLnBrk="1" hangingPunct="1">
              <a:lnSpc>
                <a:spcPct val="80000"/>
              </a:lnSpc>
              <a:buFontTx/>
              <a:buAutoNum type="arabicPeriod"/>
            </a:pPr>
            <a:r>
              <a:rPr lang="en-US" altLang="en-US" sz="1600" dirty="0" smtClean="0"/>
              <a:t>No, “thus says the Lord” like the prophets.</a:t>
            </a:r>
          </a:p>
          <a:p>
            <a:pPr marL="971550" lvl="1" indent="-400050" eaLnBrk="1" hangingPunct="1">
              <a:lnSpc>
                <a:spcPct val="80000"/>
              </a:lnSpc>
              <a:buFontTx/>
              <a:buAutoNum type="arabicPeriod"/>
            </a:pPr>
            <a:r>
              <a:rPr lang="en-US" altLang="en-US" sz="1600" dirty="0" smtClean="0"/>
              <a:t>Observed things as they are, not as revealed by God.</a:t>
            </a:r>
          </a:p>
          <a:p>
            <a:pPr marL="346075" indent="-323850" eaLnBrk="1" hangingPunct="1">
              <a:lnSpc>
                <a:spcPct val="80000"/>
              </a:lnSpc>
              <a:spcBef>
                <a:spcPts val="1200"/>
              </a:spcBef>
              <a:buFontTx/>
              <a:buNone/>
            </a:pPr>
            <a:r>
              <a:rPr lang="en-US" altLang="en-US" sz="1800" b="1" dirty="0" smtClean="0">
                <a:ln>
                  <a:solidFill>
                    <a:srgbClr val="002060"/>
                  </a:solidFill>
                </a:ln>
                <a:effectLst>
                  <a:glow rad="228600">
                    <a:schemeClr val="accent1">
                      <a:satMod val="175000"/>
                      <a:alpha val="40000"/>
                    </a:schemeClr>
                  </a:glow>
                </a:effectLst>
              </a:rPr>
              <a:t>These points do not mean that wisdom books contradict other books. </a:t>
            </a:r>
          </a:p>
          <a:p>
            <a:pPr marL="971550" lvl="1" indent="-400050" eaLnBrk="1" hangingPunct="1">
              <a:lnSpc>
                <a:spcPct val="80000"/>
              </a:lnSpc>
              <a:buFontTx/>
              <a:buAutoNum type="arabicPeriod"/>
            </a:pPr>
            <a:endParaRPr lang="en-US" altLang="en-US" sz="1600" dirty="0" smtClean="0"/>
          </a:p>
          <a:p>
            <a:pPr marL="346075" indent="-323850" eaLnBrk="1" hangingPunct="1">
              <a:lnSpc>
                <a:spcPct val="80000"/>
              </a:lnSpc>
              <a:buFontTx/>
              <a:buAutoNum type="arabicPeriod"/>
            </a:pPr>
            <a:endParaRPr lang="en-US"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229600" cy="990600"/>
          </a:xfrm>
        </p:spPr>
        <p:txBody>
          <a:bodyPr>
            <a:scene3d>
              <a:camera prst="orthographicFront"/>
              <a:lightRig rig="threePt" dir="t"/>
            </a:scene3d>
            <a:sp3d extrusionH="57150">
              <a:bevelT w="38100" h="38100" prst="convex"/>
            </a:sp3d>
          </a:bodyPr>
          <a:lstStyle/>
          <a:p>
            <a:pPr eaLnBrk="1" hangingPunct="1"/>
            <a:r>
              <a:rPr lang="en-US" altLang="en-US" dirty="0" smtClean="0">
                <a:effectLst>
                  <a:outerShdw blurRad="50800" dist="38100" dir="2700000" algn="tl" rotWithShape="0">
                    <a:prstClr val="black">
                      <a:alpha val="40000"/>
                    </a:prstClr>
                  </a:outerShdw>
                </a:effectLst>
              </a:rPr>
              <a:t>The </a:t>
            </a:r>
            <a:r>
              <a:rPr lang="en-US" altLang="en-US" dirty="0" err="1" smtClean="0">
                <a:effectLst>
                  <a:outerShdw blurRad="50800" dist="38100" dir="2700000" algn="tl" rotWithShape="0">
                    <a:prstClr val="black">
                      <a:alpha val="40000"/>
                    </a:prstClr>
                  </a:outerShdw>
                </a:effectLst>
              </a:rPr>
              <a:t>TaNaK</a:t>
            </a:r>
            <a:r>
              <a:rPr lang="en-US" altLang="en-US" dirty="0" smtClean="0">
                <a:effectLst>
                  <a:outerShdw blurRad="50800" dist="38100" dir="2700000" algn="tl" rotWithShape="0">
                    <a:prstClr val="black">
                      <a:alpha val="40000"/>
                    </a:prstClr>
                  </a:outerShdw>
                </a:effectLst>
              </a:rPr>
              <a:t> </a:t>
            </a:r>
            <a:r>
              <a:rPr lang="en-US" altLang="en-US" sz="2400" dirty="0" smtClean="0">
                <a:effectLst>
                  <a:outerShdw blurRad="50800" dist="38100" dir="2700000" algn="tl" rotWithShape="0">
                    <a:prstClr val="black">
                      <a:alpha val="40000"/>
                    </a:prstClr>
                  </a:outerShdw>
                </a:effectLst>
              </a:rPr>
              <a:t>(the 3-part Hebrew Bible)</a:t>
            </a:r>
          </a:p>
        </p:txBody>
      </p:sp>
      <p:sp>
        <p:nvSpPr>
          <p:cNvPr id="4099" name="Rectangle 3"/>
          <p:cNvSpPr>
            <a:spLocks noGrp="1" noChangeArrowheads="1"/>
          </p:cNvSpPr>
          <p:nvPr>
            <p:ph type="body" idx="1"/>
          </p:nvPr>
        </p:nvSpPr>
        <p:spPr>
          <a:xfrm>
            <a:off x="304800" y="1524000"/>
            <a:ext cx="8610600" cy="4876800"/>
          </a:xfrm>
        </p:spPr>
        <p:txBody>
          <a:bodyPr/>
          <a:lstStyle/>
          <a:p>
            <a:pPr eaLnBrk="1" hangingPunct="1">
              <a:lnSpc>
                <a:spcPct val="80000"/>
              </a:lnSpc>
              <a:buFont typeface="Wingdings" panose="05000000000000000000" pitchFamily="2" charset="2"/>
              <a:buNone/>
            </a:pPr>
            <a:r>
              <a:rPr lang="en-US" altLang="en-US" sz="3600" b="1" dirty="0" smtClean="0">
                <a:solidFill>
                  <a:srgbClr val="FFFF00"/>
                </a:solidFill>
              </a:rPr>
              <a:t>T</a:t>
            </a:r>
            <a:r>
              <a:rPr lang="en-US" altLang="en-US" sz="3600" b="1" dirty="0" smtClean="0"/>
              <a:t>orah</a:t>
            </a:r>
            <a:r>
              <a:rPr lang="en-US" altLang="en-US" sz="2400" b="1" dirty="0" smtClean="0"/>
              <a:t> (</a:t>
            </a:r>
            <a:r>
              <a:rPr lang="en-US" altLang="en-US" sz="2400" b="1" dirty="0" smtClean="0">
                <a:solidFill>
                  <a:schemeClr val="bg1"/>
                </a:solidFill>
              </a:rPr>
              <a:t>The Law</a:t>
            </a:r>
            <a:r>
              <a:rPr lang="en-US" altLang="en-US" sz="2400" b="1" dirty="0" smtClean="0"/>
              <a:t>, Books of Moses, Pentateuch)</a:t>
            </a:r>
            <a:endParaRPr lang="en-US" altLang="en-US" sz="2400" dirty="0" smtClean="0"/>
          </a:p>
          <a:p>
            <a:pPr eaLnBrk="1" hangingPunct="1">
              <a:lnSpc>
                <a:spcPct val="80000"/>
              </a:lnSpc>
            </a:pPr>
            <a:r>
              <a:rPr lang="en-US" altLang="en-US" sz="2000" dirty="0" smtClean="0"/>
              <a:t>Genesis, Exodus, Leviticus, Numbers, Deuteronomy</a:t>
            </a:r>
            <a:endParaRPr lang="en-US" altLang="en-US" sz="2000" b="1" dirty="0" smtClean="0"/>
          </a:p>
          <a:p>
            <a:pPr eaLnBrk="1" hangingPunct="1">
              <a:lnSpc>
                <a:spcPct val="80000"/>
              </a:lnSpc>
              <a:buFont typeface="Wingdings" panose="05000000000000000000" pitchFamily="2" charset="2"/>
              <a:buNone/>
            </a:pPr>
            <a:endParaRPr lang="en-US" altLang="en-US" sz="2000" b="1" dirty="0" smtClean="0"/>
          </a:p>
          <a:p>
            <a:pPr eaLnBrk="1" hangingPunct="1">
              <a:lnSpc>
                <a:spcPct val="80000"/>
              </a:lnSpc>
              <a:buFont typeface="Wingdings" panose="05000000000000000000" pitchFamily="2" charset="2"/>
              <a:buNone/>
            </a:pPr>
            <a:r>
              <a:rPr lang="en-US" altLang="en-US" sz="3600" b="1" dirty="0" smtClean="0">
                <a:solidFill>
                  <a:srgbClr val="FFFF00"/>
                </a:solidFill>
              </a:rPr>
              <a:t>N</a:t>
            </a:r>
            <a:r>
              <a:rPr lang="en-US" altLang="en-US" sz="3600" b="1" dirty="0" smtClean="0"/>
              <a:t>evi’im</a:t>
            </a:r>
            <a:r>
              <a:rPr lang="en-US" altLang="en-US" sz="2400" b="1" dirty="0" smtClean="0"/>
              <a:t> (</a:t>
            </a:r>
            <a:r>
              <a:rPr lang="en-US" altLang="en-US" sz="2400" b="1" dirty="0" smtClean="0">
                <a:solidFill>
                  <a:schemeClr val="bg1"/>
                </a:solidFill>
              </a:rPr>
              <a:t>The prophets</a:t>
            </a:r>
            <a:r>
              <a:rPr lang="en-US" altLang="en-US" sz="2400" b="1" dirty="0" smtClean="0"/>
              <a:t>) </a:t>
            </a:r>
            <a:endParaRPr lang="en-US" altLang="en-US" sz="2400" dirty="0" smtClean="0"/>
          </a:p>
          <a:p>
            <a:pPr eaLnBrk="1" hangingPunct="1">
              <a:lnSpc>
                <a:spcPct val="80000"/>
              </a:lnSpc>
            </a:pPr>
            <a:r>
              <a:rPr lang="en-US" altLang="en-US" sz="2000" dirty="0" smtClean="0">
                <a:solidFill>
                  <a:schemeClr val="bg1"/>
                </a:solidFill>
              </a:rPr>
              <a:t>The former </a:t>
            </a:r>
            <a:r>
              <a:rPr lang="en-US" altLang="en-US" sz="2000" dirty="0" smtClean="0">
                <a:solidFill>
                  <a:schemeClr val="bg1"/>
                </a:solidFill>
              </a:rPr>
              <a:t>prophets </a:t>
            </a:r>
            <a:r>
              <a:rPr lang="en-US" altLang="en-US" sz="2000" dirty="0" smtClean="0">
                <a:solidFill>
                  <a:srgbClr val="FF0000"/>
                </a:solidFill>
              </a:rPr>
              <a:t>(</a:t>
            </a:r>
            <a:r>
              <a:rPr lang="en-US" altLang="en-US" sz="2000" dirty="0">
                <a:solidFill>
                  <a:srgbClr val="FF0000"/>
                </a:solidFill>
              </a:rPr>
              <a:t>history</a:t>
            </a:r>
            <a:r>
              <a:rPr lang="en-US" altLang="en-US" sz="2000" dirty="0" smtClean="0">
                <a:solidFill>
                  <a:srgbClr val="FF0000"/>
                </a:solidFill>
              </a:rPr>
              <a:t>)</a:t>
            </a:r>
            <a:r>
              <a:rPr lang="en-US" altLang="en-US" sz="2000" dirty="0" smtClean="0"/>
              <a:t>: </a:t>
            </a:r>
            <a:r>
              <a:rPr lang="en-US" altLang="en-US" sz="2000" dirty="0" smtClean="0"/>
              <a:t>Joshua, Judges, 1&amp;2 Samuel, 1&amp;2 </a:t>
            </a:r>
            <a:r>
              <a:rPr lang="en-US" altLang="en-US" sz="2000" dirty="0" smtClean="0"/>
              <a:t>Kings </a:t>
            </a:r>
          </a:p>
          <a:p>
            <a:pPr eaLnBrk="1" hangingPunct="1">
              <a:lnSpc>
                <a:spcPct val="80000"/>
              </a:lnSpc>
            </a:pPr>
            <a:r>
              <a:rPr lang="en-US" altLang="en-US" sz="2000" dirty="0" smtClean="0">
                <a:solidFill>
                  <a:schemeClr val="bg1"/>
                </a:solidFill>
              </a:rPr>
              <a:t>The </a:t>
            </a:r>
            <a:r>
              <a:rPr lang="en-US" altLang="en-US" sz="2000" dirty="0" smtClean="0">
                <a:solidFill>
                  <a:schemeClr val="bg1"/>
                </a:solidFill>
              </a:rPr>
              <a:t>latter </a:t>
            </a:r>
            <a:r>
              <a:rPr lang="en-US" altLang="en-US" sz="2000" dirty="0" smtClean="0">
                <a:solidFill>
                  <a:schemeClr val="bg1"/>
                </a:solidFill>
              </a:rPr>
              <a:t>prophets </a:t>
            </a:r>
            <a:r>
              <a:rPr lang="en-US" altLang="en-US" sz="2000" dirty="0" smtClean="0">
                <a:solidFill>
                  <a:srgbClr val="FF0000"/>
                </a:solidFill>
              </a:rPr>
              <a:t>(messages from God)</a:t>
            </a:r>
            <a:r>
              <a:rPr lang="en-US" altLang="en-US" sz="2000" dirty="0" smtClean="0"/>
              <a:t>: </a:t>
            </a:r>
            <a:r>
              <a:rPr lang="en-US" altLang="en-US" sz="2000" dirty="0" smtClean="0"/>
              <a:t>Isaiah, Jeremiah, Ezekiel, The scroll of the twelve (Amos, Hosea, Micah, Joel, O</a:t>
            </a:r>
            <a:r>
              <a:rPr lang="en-US" altLang="zh-CN" sz="2000" dirty="0" smtClean="0">
                <a:ea typeface="宋体" panose="02010600030101010101" pitchFamily="2" charset="-122"/>
              </a:rPr>
              <a:t>badiah, Jonah, Nahum, Habakkuk, Zephaniah, Haggai, Zechariah, Malachi)</a:t>
            </a:r>
            <a:br>
              <a:rPr lang="en-US" altLang="zh-CN" sz="2000" dirty="0" smtClean="0">
                <a:ea typeface="宋体" panose="02010600030101010101" pitchFamily="2" charset="-122"/>
              </a:rPr>
            </a:br>
            <a:endParaRPr lang="en-US" altLang="en-US" sz="2000" b="1" dirty="0" smtClean="0"/>
          </a:p>
          <a:p>
            <a:pPr eaLnBrk="1" hangingPunct="1">
              <a:lnSpc>
                <a:spcPct val="80000"/>
              </a:lnSpc>
              <a:buFont typeface="Wingdings" panose="05000000000000000000" pitchFamily="2" charset="2"/>
              <a:buNone/>
            </a:pPr>
            <a:r>
              <a:rPr lang="en-US" altLang="en-US" sz="3600" b="1" dirty="0" err="1" smtClean="0">
                <a:solidFill>
                  <a:srgbClr val="FFFF00"/>
                </a:solidFill>
              </a:rPr>
              <a:t>K</a:t>
            </a:r>
            <a:r>
              <a:rPr lang="en-US" altLang="en-US" sz="3600" b="1" dirty="0" err="1" smtClean="0"/>
              <a:t>ethuvim</a:t>
            </a:r>
            <a:r>
              <a:rPr lang="en-US" altLang="en-US" sz="2400" b="1" dirty="0" smtClean="0"/>
              <a:t> (</a:t>
            </a:r>
            <a:r>
              <a:rPr lang="en-US" altLang="en-US" sz="2400" b="1" dirty="0" smtClean="0">
                <a:solidFill>
                  <a:schemeClr val="bg1"/>
                </a:solidFill>
              </a:rPr>
              <a:t>The Writings</a:t>
            </a:r>
            <a:r>
              <a:rPr lang="en-US" altLang="en-US" sz="2400" b="1" dirty="0" smtClean="0"/>
              <a:t>) </a:t>
            </a:r>
            <a:r>
              <a:rPr lang="en-US" altLang="en-US" sz="2400" dirty="0" smtClean="0"/>
              <a:t>(“published” after </a:t>
            </a:r>
            <a:r>
              <a:rPr lang="en-US" altLang="en-US" sz="2400" dirty="0" smtClean="0"/>
              <a:t>exile)</a:t>
            </a:r>
          </a:p>
          <a:p>
            <a:pPr eaLnBrk="1" hangingPunct="1">
              <a:lnSpc>
                <a:spcPct val="80000"/>
              </a:lnSpc>
            </a:pPr>
            <a:r>
              <a:rPr lang="en-US" altLang="en-US" sz="2000" b="1" u="sng" dirty="0" smtClean="0">
                <a:solidFill>
                  <a:schemeClr val="accent2">
                    <a:lumMod val="20000"/>
                    <a:lumOff val="80000"/>
                  </a:schemeClr>
                </a:solidFill>
              </a:rPr>
              <a:t>Psalms</a:t>
            </a:r>
            <a:r>
              <a:rPr lang="en-US" altLang="en-US" sz="2000" dirty="0" smtClean="0"/>
              <a:t>, </a:t>
            </a:r>
            <a:r>
              <a:rPr lang="en-US" altLang="en-US" sz="2000" b="1" u="sng" dirty="0" smtClean="0">
                <a:solidFill>
                  <a:srgbClr val="FFC000"/>
                </a:solidFill>
              </a:rPr>
              <a:t>Job</a:t>
            </a:r>
            <a:r>
              <a:rPr lang="en-US" altLang="en-US" sz="2000" dirty="0" smtClean="0">
                <a:solidFill>
                  <a:srgbClr val="FFC000"/>
                </a:solidFill>
              </a:rPr>
              <a:t>, </a:t>
            </a:r>
            <a:r>
              <a:rPr lang="en-US" altLang="en-US" sz="2000" b="1" u="sng" dirty="0" smtClean="0">
                <a:solidFill>
                  <a:srgbClr val="FFC000"/>
                </a:solidFill>
              </a:rPr>
              <a:t>Proverbs </a:t>
            </a:r>
          </a:p>
          <a:p>
            <a:pPr eaLnBrk="1" hangingPunct="1">
              <a:lnSpc>
                <a:spcPct val="80000"/>
              </a:lnSpc>
            </a:pPr>
            <a:r>
              <a:rPr lang="en-US" altLang="en-US" sz="2000" dirty="0" smtClean="0"/>
              <a:t>Ruth, </a:t>
            </a:r>
            <a:r>
              <a:rPr lang="en-US" altLang="en-US" sz="2000" b="1" u="sng" dirty="0" smtClean="0">
                <a:solidFill>
                  <a:schemeClr val="accent2">
                    <a:lumMod val="20000"/>
                    <a:lumOff val="80000"/>
                  </a:schemeClr>
                </a:solidFill>
              </a:rPr>
              <a:t>Song of Songs (Song of Solomon)</a:t>
            </a:r>
            <a:r>
              <a:rPr lang="en-US" altLang="en-US" sz="2000" dirty="0" smtClean="0"/>
              <a:t>, </a:t>
            </a:r>
            <a:r>
              <a:rPr lang="en-US" altLang="en-US" sz="2000" b="1" u="sng" dirty="0" smtClean="0">
                <a:solidFill>
                  <a:srgbClr val="FFC000"/>
                </a:solidFill>
              </a:rPr>
              <a:t>Ecclesiastes</a:t>
            </a:r>
            <a:r>
              <a:rPr lang="en-US" altLang="en-US" sz="2000" dirty="0" smtClean="0"/>
              <a:t>, Lamentations, Esther</a:t>
            </a:r>
          </a:p>
          <a:p>
            <a:pPr eaLnBrk="1" hangingPunct="1">
              <a:lnSpc>
                <a:spcPct val="80000"/>
              </a:lnSpc>
            </a:pPr>
            <a:r>
              <a:rPr lang="en-US" altLang="en-US" sz="2000" dirty="0" smtClean="0"/>
              <a:t>Daniel, Ezra-Nehemiah, 1-2 Chronicles</a:t>
            </a:r>
          </a:p>
        </p:txBody>
      </p:sp>
    </p:spTree>
    <p:extLst>
      <p:ext uri="{BB962C8B-B14F-4D97-AF65-F5344CB8AC3E}">
        <p14:creationId xmlns:p14="http://schemas.microsoft.com/office/powerpoint/2010/main" val="40413790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dirty="0" smtClean="0"/>
              <a:t>Proverbs</a:t>
            </a:r>
          </a:p>
        </p:txBody>
      </p:sp>
      <p:sp>
        <p:nvSpPr>
          <p:cNvPr id="11267" name="Rectangle 3"/>
          <p:cNvSpPr>
            <a:spLocks noGrp="1" noChangeArrowheads="1"/>
          </p:cNvSpPr>
          <p:nvPr>
            <p:ph type="body" idx="1"/>
          </p:nvPr>
        </p:nvSpPr>
        <p:spPr>
          <a:xfrm>
            <a:off x="609600" y="1371600"/>
            <a:ext cx="8229600" cy="5105400"/>
          </a:xfrm>
        </p:spPr>
        <p:txBody>
          <a:bodyPr/>
          <a:lstStyle/>
          <a:p>
            <a:pPr eaLnBrk="1" hangingPunct="1">
              <a:lnSpc>
                <a:spcPct val="80000"/>
              </a:lnSpc>
              <a:buFontTx/>
              <a:buNone/>
            </a:pPr>
            <a:r>
              <a:rPr lang="en-US" altLang="en-US" sz="2000" b="1" dirty="0" smtClean="0"/>
              <a:t>Parallelism in Proverbs</a:t>
            </a:r>
            <a:endParaRPr lang="en-US" altLang="en-US" sz="2000" dirty="0" smtClean="0"/>
          </a:p>
          <a:p>
            <a:pPr eaLnBrk="1" hangingPunct="1">
              <a:lnSpc>
                <a:spcPct val="80000"/>
              </a:lnSpc>
            </a:pPr>
            <a:r>
              <a:rPr lang="en-US" altLang="en-US" sz="2000" dirty="0" smtClean="0">
                <a:solidFill>
                  <a:srgbClr val="00B0F0"/>
                </a:solidFill>
              </a:rPr>
              <a:t>Synonymous parallelism:</a:t>
            </a:r>
            <a:r>
              <a:rPr lang="en-US" altLang="en-US" sz="2000" dirty="0" smtClean="0">
                <a:solidFill>
                  <a:schemeClr val="bg1"/>
                </a:solidFill>
              </a:rPr>
              <a:t> the second part </a:t>
            </a:r>
            <a:r>
              <a:rPr lang="en-US" altLang="en-US" sz="2000" dirty="0" smtClean="0">
                <a:solidFill>
                  <a:srgbClr val="FFFF00"/>
                </a:solidFill>
              </a:rPr>
              <a:t>reaffirms</a:t>
            </a:r>
            <a:r>
              <a:rPr lang="en-US" altLang="en-US" sz="2000" dirty="0" smtClean="0">
                <a:solidFill>
                  <a:schemeClr val="bg1"/>
                </a:solidFill>
              </a:rPr>
              <a:t> the first part</a:t>
            </a:r>
          </a:p>
          <a:p>
            <a:pPr eaLnBrk="1" hangingPunct="1">
              <a:lnSpc>
                <a:spcPct val="80000"/>
              </a:lnSpc>
            </a:pPr>
            <a:r>
              <a:rPr lang="en-US" altLang="en-US" sz="2000" dirty="0" smtClean="0">
                <a:solidFill>
                  <a:srgbClr val="00B0F0"/>
                </a:solidFill>
              </a:rPr>
              <a:t>Antithetic parallelism:</a:t>
            </a:r>
            <a:r>
              <a:rPr lang="en-US" altLang="en-US" sz="2000" dirty="0" smtClean="0">
                <a:solidFill>
                  <a:schemeClr val="bg1"/>
                </a:solidFill>
              </a:rPr>
              <a:t> The second part </a:t>
            </a:r>
            <a:r>
              <a:rPr lang="en-US" altLang="en-US" sz="2000" dirty="0" smtClean="0">
                <a:solidFill>
                  <a:srgbClr val="FFFF00"/>
                </a:solidFill>
              </a:rPr>
              <a:t>contrasts</a:t>
            </a:r>
            <a:r>
              <a:rPr lang="en-US" altLang="en-US" sz="2000" dirty="0" smtClean="0">
                <a:solidFill>
                  <a:schemeClr val="bg1"/>
                </a:solidFill>
              </a:rPr>
              <a:t> </a:t>
            </a:r>
            <a:r>
              <a:rPr lang="en-US" altLang="en-US" sz="2000" dirty="0" smtClean="0">
                <a:solidFill>
                  <a:srgbClr val="FFFF00"/>
                </a:solidFill>
              </a:rPr>
              <a:t>with</a:t>
            </a:r>
            <a:r>
              <a:rPr lang="en-US" altLang="en-US" sz="2000" dirty="0" smtClean="0">
                <a:solidFill>
                  <a:schemeClr val="bg1"/>
                </a:solidFill>
              </a:rPr>
              <a:t> the first</a:t>
            </a:r>
          </a:p>
          <a:p>
            <a:pPr eaLnBrk="1" hangingPunct="1">
              <a:lnSpc>
                <a:spcPct val="80000"/>
              </a:lnSpc>
            </a:pPr>
            <a:r>
              <a:rPr lang="en-US" altLang="en-US" sz="2000" dirty="0" smtClean="0">
                <a:solidFill>
                  <a:srgbClr val="00B0F0"/>
                </a:solidFill>
              </a:rPr>
              <a:t>Synthetic parallelism: </a:t>
            </a:r>
            <a:r>
              <a:rPr lang="en-US" altLang="en-US" sz="2000" dirty="0" smtClean="0">
                <a:solidFill>
                  <a:schemeClr val="bg1"/>
                </a:solidFill>
              </a:rPr>
              <a:t>The second part </a:t>
            </a:r>
            <a:r>
              <a:rPr lang="en-US" altLang="en-US" sz="2000" dirty="0" smtClean="0">
                <a:solidFill>
                  <a:srgbClr val="FFFF00"/>
                </a:solidFill>
              </a:rPr>
              <a:t>advances</a:t>
            </a:r>
            <a:r>
              <a:rPr lang="en-US" altLang="en-US" sz="2000" dirty="0" smtClean="0">
                <a:solidFill>
                  <a:schemeClr val="bg1"/>
                </a:solidFill>
              </a:rPr>
              <a:t> the first.</a:t>
            </a:r>
          </a:p>
          <a:p>
            <a:pPr eaLnBrk="1" hangingPunct="1">
              <a:lnSpc>
                <a:spcPct val="80000"/>
              </a:lnSpc>
            </a:pPr>
            <a:r>
              <a:rPr lang="en-US" altLang="en-US" sz="2000" dirty="0" smtClean="0">
                <a:solidFill>
                  <a:schemeClr val="bg1"/>
                </a:solidFill>
              </a:rPr>
              <a:t>Because the writers are concerned with teaching moral values, they often use antithetic parallelism to heighten the contrast between approved and disapproved behavior. </a:t>
            </a:r>
          </a:p>
          <a:p>
            <a:pPr eaLnBrk="1" hangingPunct="1">
              <a:lnSpc>
                <a:spcPct val="80000"/>
              </a:lnSpc>
            </a:pPr>
            <a:endParaRPr lang="en-US" altLang="en-US" sz="2000" dirty="0" smtClean="0"/>
          </a:p>
          <a:p>
            <a:pPr eaLnBrk="1" hangingPunct="1">
              <a:lnSpc>
                <a:spcPct val="80000"/>
              </a:lnSpc>
              <a:buFontTx/>
              <a:buNone/>
            </a:pPr>
            <a:r>
              <a:rPr lang="en-US" altLang="en-US" sz="2000" b="1" dirty="0" smtClean="0"/>
              <a:t>Women in Proverbs</a:t>
            </a:r>
          </a:p>
          <a:p>
            <a:pPr eaLnBrk="1" hangingPunct="1">
              <a:lnSpc>
                <a:spcPct val="80000"/>
              </a:lnSpc>
            </a:pPr>
            <a:r>
              <a:rPr lang="en-US" altLang="en-US" sz="2000" dirty="0" smtClean="0">
                <a:solidFill>
                  <a:schemeClr val="bg1"/>
                </a:solidFill>
              </a:rPr>
              <a:t>Wisdom is personified as a woman who reaches out to the world.</a:t>
            </a:r>
          </a:p>
          <a:p>
            <a:pPr eaLnBrk="1" hangingPunct="1">
              <a:lnSpc>
                <a:spcPct val="80000"/>
              </a:lnSpc>
            </a:pPr>
            <a:r>
              <a:rPr lang="en-US" altLang="en-US" sz="2000" dirty="0" smtClean="0">
                <a:solidFill>
                  <a:schemeClr val="bg1"/>
                </a:solidFill>
              </a:rPr>
              <a:t>She is the antithesis of the strange woman, the loose woman, the foolish woman, the prostitute, that ensnares young men.</a:t>
            </a:r>
          </a:p>
          <a:p>
            <a:pPr lvl="1" eaLnBrk="1" hangingPunct="1">
              <a:lnSpc>
                <a:spcPct val="80000"/>
              </a:lnSpc>
              <a:buFontTx/>
              <a:buNone/>
            </a:pPr>
            <a:r>
              <a:rPr lang="en-US" altLang="en-US" sz="1600" i="1" dirty="0" smtClean="0">
                <a:solidFill>
                  <a:srgbClr val="92D050"/>
                </a:solidFill>
              </a:rPr>
              <a:t>5:3 For the lips of a loose woman drip honey, and her speech is smoother than oil; but in the end she is bitter as wormwood, sharp as a two-edged sword.</a:t>
            </a:r>
          </a:p>
          <a:p>
            <a:pPr eaLnBrk="1" hangingPunct="1">
              <a:lnSpc>
                <a:spcPct val="80000"/>
              </a:lnSpc>
            </a:pPr>
            <a:r>
              <a:rPr lang="en-US" altLang="en-US" sz="2000" dirty="0" smtClean="0">
                <a:solidFill>
                  <a:schemeClr val="bg1"/>
                </a:solidFill>
              </a:rPr>
              <a:t>The picture of the wise woman begins and ends Proverbs. </a:t>
            </a:r>
          </a:p>
          <a:p>
            <a:pPr lvl="1" eaLnBrk="1" hangingPunct="1">
              <a:lnSpc>
                <a:spcPct val="80000"/>
              </a:lnSpc>
              <a:buFontTx/>
              <a:buNone/>
            </a:pPr>
            <a:r>
              <a:rPr lang="en-US" altLang="en-US" sz="1600" i="1" dirty="0" smtClean="0">
                <a:solidFill>
                  <a:srgbClr val="92D050"/>
                </a:solidFill>
              </a:rPr>
              <a:t>1:20 -21 Wisdom cries out in the street; in the squares she raises her voice. </a:t>
            </a:r>
          </a:p>
          <a:p>
            <a:pPr lvl="1" eaLnBrk="1" hangingPunct="1">
              <a:lnSpc>
                <a:spcPct val="80000"/>
              </a:lnSpc>
              <a:buFontTx/>
              <a:buNone/>
            </a:pPr>
            <a:r>
              <a:rPr lang="en-US" altLang="en-US" sz="1600" i="1" dirty="0" smtClean="0">
                <a:solidFill>
                  <a:srgbClr val="92D050"/>
                </a:solidFill>
              </a:rPr>
              <a:t> 	At the busiest corner she cries out; at the entrance of the city gates she speaks: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sz="3200" b="1" dirty="0" smtClean="0"/>
              <a:t>Behavior and its consequences </a:t>
            </a:r>
            <a:br>
              <a:rPr lang="en-US" altLang="en-US" sz="3200" b="1" dirty="0" smtClean="0"/>
            </a:br>
            <a:r>
              <a:rPr lang="en-US" altLang="en-US" sz="4000" b="1" dirty="0" smtClean="0">
                <a:solidFill>
                  <a:srgbClr val="FFFF00"/>
                </a:solidFill>
              </a:rPr>
              <a:t>in Proverbs</a:t>
            </a:r>
            <a:r>
              <a:rPr lang="en-US" altLang="en-US" sz="4000" dirty="0" smtClean="0">
                <a:solidFill>
                  <a:srgbClr val="FFFF00"/>
                </a:solidFill>
              </a:rPr>
              <a:t> </a:t>
            </a:r>
          </a:p>
        </p:txBody>
      </p:sp>
      <p:sp>
        <p:nvSpPr>
          <p:cNvPr id="12291" name="Rectangle 3"/>
          <p:cNvSpPr>
            <a:spLocks noGrp="1" noChangeArrowheads="1"/>
          </p:cNvSpPr>
          <p:nvPr>
            <p:ph type="body" idx="1"/>
          </p:nvPr>
        </p:nvSpPr>
        <p:spPr>
          <a:xfrm>
            <a:off x="457200" y="1828800"/>
            <a:ext cx="8229600" cy="4297363"/>
          </a:xfrm>
        </p:spPr>
        <p:txBody>
          <a:bodyPr/>
          <a:lstStyle/>
          <a:p>
            <a:pPr eaLnBrk="1" hangingPunct="1">
              <a:lnSpc>
                <a:spcPct val="90000"/>
              </a:lnSpc>
            </a:pPr>
            <a:r>
              <a:rPr lang="en-US" altLang="en-US" sz="2400" dirty="0" smtClean="0">
                <a:solidFill>
                  <a:schemeClr val="bg1"/>
                </a:solidFill>
              </a:rPr>
              <a:t>Composed over centuries, it’s final form appears to be a book of instruction </a:t>
            </a:r>
            <a:r>
              <a:rPr lang="en-US" altLang="en-US" sz="2400" dirty="0" smtClean="0"/>
              <a:t>for young men</a:t>
            </a:r>
            <a:r>
              <a:rPr lang="en-US" altLang="en-US" sz="2400" dirty="0" smtClean="0">
                <a:solidFill>
                  <a:schemeClr val="bg1"/>
                </a:solidFill>
              </a:rPr>
              <a:t>, on the nature of the world and how to be successful in it. </a:t>
            </a:r>
          </a:p>
          <a:p>
            <a:pPr eaLnBrk="1" hangingPunct="1">
              <a:lnSpc>
                <a:spcPct val="90000"/>
              </a:lnSpc>
            </a:pPr>
            <a:r>
              <a:rPr lang="en-US" altLang="en-US" sz="2400" dirty="0" smtClean="0">
                <a:solidFill>
                  <a:schemeClr val="bg1"/>
                </a:solidFill>
              </a:rPr>
              <a:t>How one behaves is related to his fortune. </a:t>
            </a:r>
          </a:p>
          <a:p>
            <a:pPr eaLnBrk="1" hangingPunct="1">
              <a:lnSpc>
                <a:spcPct val="90000"/>
              </a:lnSpc>
            </a:pPr>
            <a:r>
              <a:rPr lang="en-US" altLang="en-US" sz="2400" dirty="0" smtClean="0"/>
              <a:t>You reap what you sow </a:t>
            </a:r>
            <a:r>
              <a:rPr lang="en-US" altLang="en-US" sz="2400" dirty="0" smtClean="0">
                <a:solidFill>
                  <a:schemeClr val="bg1"/>
                </a:solidFill>
              </a:rPr>
              <a:t>in both the moral and practical realm.</a:t>
            </a:r>
          </a:p>
          <a:p>
            <a:pPr eaLnBrk="1" hangingPunct="1">
              <a:lnSpc>
                <a:spcPct val="90000"/>
              </a:lnSpc>
            </a:pPr>
            <a:r>
              <a:rPr lang="en-US" altLang="en-US" sz="2400" dirty="0" smtClean="0">
                <a:solidFill>
                  <a:schemeClr val="bg1"/>
                </a:solidFill>
              </a:rPr>
              <a:t>Good produces good, and evil produces evil. </a:t>
            </a:r>
          </a:p>
          <a:p>
            <a:pPr eaLnBrk="1" hangingPunct="1">
              <a:lnSpc>
                <a:spcPct val="90000"/>
              </a:lnSpc>
            </a:pPr>
            <a:r>
              <a:rPr lang="en-US" altLang="en-US" sz="2400" dirty="0" smtClean="0">
                <a:solidFill>
                  <a:schemeClr val="bg1"/>
                </a:solidFill>
              </a:rPr>
              <a:t>Wise planning and effort lead to prosperity while carelessness and laziness lead to ruin. </a:t>
            </a:r>
          </a:p>
          <a:p>
            <a:pPr eaLnBrk="1" hangingPunct="1">
              <a:lnSpc>
                <a:spcPct val="90000"/>
              </a:lnSpc>
            </a:pPr>
            <a:r>
              <a:rPr lang="en-US" altLang="en-US" sz="2400" dirty="0" smtClean="0">
                <a:solidFill>
                  <a:schemeClr val="bg1"/>
                </a:solidFill>
              </a:rPr>
              <a:t>The principle of cause and effect is pretty simple.</a:t>
            </a:r>
          </a:p>
          <a:p>
            <a:pPr eaLnBrk="1" hangingPunct="1">
              <a:lnSpc>
                <a:spcPct val="90000"/>
              </a:lnSpc>
            </a:pPr>
            <a:r>
              <a:rPr lang="en-US" altLang="en-US" sz="2400" dirty="0" smtClean="0">
                <a:solidFill>
                  <a:schemeClr val="bg1"/>
                </a:solidFill>
              </a:rPr>
              <a:t>In line with the </a:t>
            </a:r>
            <a:r>
              <a:rPr lang="en-US" altLang="en-US" sz="2400" dirty="0" err="1" smtClean="0">
                <a:solidFill>
                  <a:schemeClr val="bg1"/>
                </a:solidFill>
              </a:rPr>
              <a:t>deuteronomic</a:t>
            </a:r>
            <a:r>
              <a:rPr lang="en-US" altLang="en-US" sz="2400" dirty="0" smtClean="0">
                <a:solidFill>
                  <a:schemeClr val="bg1"/>
                </a:solidFill>
              </a:rPr>
              <a:t> hypothesis.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609600"/>
            <a:ext cx="8229600" cy="5516563"/>
          </a:xfrm>
        </p:spPr>
        <p:txBody>
          <a:bodyPr/>
          <a:lstStyle/>
          <a:p>
            <a:pPr eaLnBrk="1" hangingPunct="1">
              <a:lnSpc>
                <a:spcPct val="80000"/>
              </a:lnSpc>
              <a:buFontTx/>
              <a:buNone/>
            </a:pPr>
            <a:r>
              <a:rPr lang="en-US" altLang="en-US" sz="2000" b="1" dirty="0" smtClean="0"/>
              <a:t>Cause and effect </a:t>
            </a:r>
            <a:r>
              <a:rPr lang="en-US" altLang="en-US" sz="2000" b="1" dirty="0" smtClean="0">
                <a:solidFill>
                  <a:srgbClr val="FFFF00"/>
                </a:solidFill>
              </a:rPr>
              <a:t>(synthetic)</a:t>
            </a:r>
          </a:p>
          <a:p>
            <a:pPr eaLnBrk="1" hangingPunct="1">
              <a:lnSpc>
                <a:spcPct val="80000"/>
              </a:lnSpc>
            </a:pPr>
            <a:r>
              <a:rPr lang="en-US" altLang="en-US" sz="2000" dirty="0" smtClean="0">
                <a:solidFill>
                  <a:schemeClr val="bg1"/>
                </a:solidFill>
              </a:rPr>
              <a:t>Train children in the right way, </a:t>
            </a:r>
          </a:p>
          <a:p>
            <a:pPr eaLnBrk="1" hangingPunct="1">
              <a:lnSpc>
                <a:spcPct val="80000"/>
              </a:lnSpc>
              <a:buFontTx/>
              <a:buNone/>
            </a:pPr>
            <a:r>
              <a:rPr lang="en-US" altLang="en-US" sz="2000" dirty="0" smtClean="0">
                <a:solidFill>
                  <a:schemeClr val="bg1"/>
                </a:solidFill>
              </a:rPr>
              <a:t>	and when old, they will not stray </a:t>
            </a:r>
            <a:r>
              <a:rPr lang="en-US" altLang="en-US" sz="2000" dirty="0" smtClean="0">
                <a:solidFill>
                  <a:schemeClr val="accent2">
                    <a:lumMod val="40000"/>
                    <a:lumOff val="60000"/>
                  </a:schemeClr>
                </a:solidFill>
              </a:rPr>
              <a:t>(22:6)</a:t>
            </a:r>
          </a:p>
          <a:p>
            <a:pPr eaLnBrk="1" hangingPunct="1">
              <a:lnSpc>
                <a:spcPct val="80000"/>
              </a:lnSpc>
            </a:pPr>
            <a:r>
              <a:rPr lang="en-US" altLang="en-US" sz="2000" dirty="0" smtClean="0">
                <a:solidFill>
                  <a:schemeClr val="bg1"/>
                </a:solidFill>
              </a:rPr>
              <a:t>Oppressing the poor in order to enrich oneself, </a:t>
            </a:r>
          </a:p>
          <a:p>
            <a:pPr eaLnBrk="1" hangingPunct="1">
              <a:lnSpc>
                <a:spcPct val="80000"/>
              </a:lnSpc>
              <a:buFontTx/>
              <a:buNone/>
            </a:pPr>
            <a:r>
              <a:rPr lang="en-US" altLang="en-US" sz="2000" dirty="0" smtClean="0">
                <a:solidFill>
                  <a:schemeClr val="bg1"/>
                </a:solidFill>
              </a:rPr>
              <a:t>	and giving to the rich, </a:t>
            </a:r>
          </a:p>
          <a:p>
            <a:pPr eaLnBrk="1" hangingPunct="1">
              <a:lnSpc>
                <a:spcPct val="80000"/>
              </a:lnSpc>
              <a:buFontTx/>
              <a:buNone/>
            </a:pPr>
            <a:r>
              <a:rPr lang="en-US" altLang="en-US" sz="2000" dirty="0" smtClean="0">
                <a:solidFill>
                  <a:schemeClr val="bg1"/>
                </a:solidFill>
              </a:rPr>
              <a:t>	will lead only to loss </a:t>
            </a:r>
            <a:r>
              <a:rPr lang="en-US" altLang="en-US" sz="2000" dirty="0" smtClean="0">
                <a:solidFill>
                  <a:schemeClr val="accent2">
                    <a:lumMod val="40000"/>
                    <a:lumOff val="60000"/>
                  </a:schemeClr>
                </a:solidFill>
              </a:rPr>
              <a:t>(22:16)</a:t>
            </a:r>
          </a:p>
          <a:p>
            <a:pPr eaLnBrk="1" hangingPunct="1">
              <a:lnSpc>
                <a:spcPct val="80000"/>
              </a:lnSpc>
            </a:pPr>
            <a:r>
              <a:rPr lang="en-US" altLang="en-US" sz="2000" dirty="0" smtClean="0">
                <a:solidFill>
                  <a:schemeClr val="bg1"/>
                </a:solidFill>
              </a:rPr>
              <a:t>Folly is bound up in the heart of a boy, </a:t>
            </a:r>
          </a:p>
          <a:p>
            <a:pPr eaLnBrk="1" hangingPunct="1">
              <a:lnSpc>
                <a:spcPct val="80000"/>
              </a:lnSpc>
              <a:buFontTx/>
              <a:buNone/>
            </a:pPr>
            <a:r>
              <a:rPr lang="en-US" altLang="en-US" sz="2000" dirty="0" smtClean="0">
                <a:solidFill>
                  <a:schemeClr val="bg1"/>
                </a:solidFill>
              </a:rPr>
              <a:t>	but the rod of discipline drives it far away. </a:t>
            </a:r>
            <a:r>
              <a:rPr lang="en-US" altLang="en-US" sz="2000" dirty="0" smtClean="0">
                <a:solidFill>
                  <a:schemeClr val="accent2">
                    <a:lumMod val="40000"/>
                    <a:lumOff val="60000"/>
                  </a:schemeClr>
                </a:solidFill>
              </a:rPr>
              <a:t>(22:15)</a:t>
            </a:r>
          </a:p>
          <a:p>
            <a:pPr eaLnBrk="1" hangingPunct="1">
              <a:lnSpc>
                <a:spcPct val="80000"/>
              </a:lnSpc>
              <a:buFontTx/>
              <a:buNone/>
            </a:pPr>
            <a:r>
              <a:rPr lang="en-US" altLang="en-US" sz="2000" b="1" dirty="0" smtClean="0"/>
              <a:t>Simple comparisons to elucidate </a:t>
            </a:r>
            <a:r>
              <a:rPr lang="en-US" altLang="en-US" sz="2000" b="1" dirty="0" smtClean="0">
                <a:solidFill>
                  <a:srgbClr val="FFFF00"/>
                </a:solidFill>
              </a:rPr>
              <a:t>(antithetic)</a:t>
            </a:r>
          </a:p>
          <a:p>
            <a:pPr eaLnBrk="1" hangingPunct="1">
              <a:lnSpc>
                <a:spcPct val="80000"/>
              </a:lnSpc>
            </a:pPr>
            <a:r>
              <a:rPr lang="en-US" altLang="en-US" sz="2000" dirty="0" smtClean="0">
                <a:solidFill>
                  <a:schemeClr val="bg1"/>
                </a:solidFill>
              </a:rPr>
              <a:t>When words are many, transgression is not lacking, </a:t>
            </a:r>
          </a:p>
          <a:p>
            <a:pPr eaLnBrk="1" hangingPunct="1">
              <a:lnSpc>
                <a:spcPct val="80000"/>
              </a:lnSpc>
              <a:buFontTx/>
              <a:buNone/>
            </a:pPr>
            <a:r>
              <a:rPr lang="en-US" altLang="en-US" sz="2000" dirty="0" smtClean="0">
                <a:solidFill>
                  <a:schemeClr val="bg1"/>
                </a:solidFill>
              </a:rPr>
              <a:t>	but the prudent are restrained in speech </a:t>
            </a:r>
            <a:r>
              <a:rPr lang="en-US" altLang="en-US" sz="2000" dirty="0" smtClean="0">
                <a:solidFill>
                  <a:schemeClr val="accent2">
                    <a:lumMod val="40000"/>
                    <a:lumOff val="60000"/>
                  </a:schemeClr>
                </a:solidFill>
              </a:rPr>
              <a:t>(10:19)</a:t>
            </a:r>
          </a:p>
          <a:p>
            <a:pPr eaLnBrk="1" hangingPunct="1">
              <a:lnSpc>
                <a:spcPct val="80000"/>
              </a:lnSpc>
            </a:pPr>
            <a:r>
              <a:rPr lang="en-US" altLang="en-US" sz="2000" dirty="0" smtClean="0">
                <a:solidFill>
                  <a:schemeClr val="bg1"/>
                </a:solidFill>
              </a:rPr>
              <a:t>What the wicked dread will come upon them, </a:t>
            </a:r>
          </a:p>
          <a:p>
            <a:pPr eaLnBrk="1" hangingPunct="1">
              <a:lnSpc>
                <a:spcPct val="80000"/>
              </a:lnSpc>
              <a:buFontTx/>
              <a:buNone/>
            </a:pPr>
            <a:r>
              <a:rPr lang="en-US" altLang="en-US" sz="2000" dirty="0" smtClean="0">
                <a:solidFill>
                  <a:schemeClr val="bg1"/>
                </a:solidFill>
              </a:rPr>
              <a:t>	but the desire of the righteous will be granted. </a:t>
            </a:r>
            <a:r>
              <a:rPr lang="en-US" altLang="en-US" sz="2000" dirty="0" smtClean="0">
                <a:solidFill>
                  <a:schemeClr val="accent2">
                    <a:lumMod val="40000"/>
                    <a:lumOff val="60000"/>
                  </a:schemeClr>
                </a:solidFill>
              </a:rPr>
              <a:t>(10:24)</a:t>
            </a:r>
          </a:p>
          <a:p>
            <a:pPr eaLnBrk="1" hangingPunct="1">
              <a:lnSpc>
                <a:spcPct val="80000"/>
              </a:lnSpc>
              <a:buFontTx/>
              <a:buNone/>
            </a:pPr>
            <a:r>
              <a:rPr lang="en-US" altLang="en-US" sz="2000" b="1" dirty="0" smtClean="0"/>
              <a:t>Restating </a:t>
            </a:r>
            <a:r>
              <a:rPr lang="en-US" altLang="en-US" sz="2000" b="1" dirty="0" smtClean="0">
                <a:solidFill>
                  <a:srgbClr val="FFFF00"/>
                </a:solidFill>
              </a:rPr>
              <a:t>(synonymous)</a:t>
            </a:r>
          </a:p>
          <a:p>
            <a:pPr eaLnBrk="1" hangingPunct="1">
              <a:lnSpc>
                <a:spcPct val="80000"/>
              </a:lnSpc>
            </a:pPr>
            <a:r>
              <a:rPr lang="en-US" altLang="en-US" sz="2000" dirty="0" smtClean="0">
                <a:solidFill>
                  <a:schemeClr val="bg1"/>
                </a:solidFill>
              </a:rPr>
              <a:t>Speak out, judge righteously,</a:t>
            </a:r>
            <a:br>
              <a:rPr lang="en-US" altLang="en-US" sz="2000" dirty="0" smtClean="0">
                <a:solidFill>
                  <a:schemeClr val="bg1"/>
                </a:solidFill>
              </a:rPr>
            </a:br>
            <a:r>
              <a:rPr lang="en-US" altLang="en-US" sz="2000" dirty="0" smtClean="0">
                <a:solidFill>
                  <a:schemeClr val="bg1"/>
                </a:solidFill>
              </a:rPr>
              <a:t>	defend the rights of the poor and needy. </a:t>
            </a:r>
            <a:r>
              <a:rPr lang="en-US" altLang="en-US" sz="2000" dirty="0" smtClean="0">
                <a:solidFill>
                  <a:schemeClr val="accent2">
                    <a:lumMod val="40000"/>
                    <a:lumOff val="60000"/>
                  </a:schemeClr>
                </a:solidFill>
              </a:rPr>
              <a:t>(31:9)</a:t>
            </a:r>
          </a:p>
          <a:p>
            <a:pPr eaLnBrk="1" hangingPunct="1">
              <a:lnSpc>
                <a:spcPct val="80000"/>
              </a:lnSpc>
            </a:pPr>
            <a:r>
              <a:rPr lang="en-US" altLang="en-US" sz="2000" dirty="0" smtClean="0">
                <a:solidFill>
                  <a:schemeClr val="bg1"/>
                </a:solidFill>
              </a:rPr>
              <a:t>She girds herself with strength, </a:t>
            </a:r>
          </a:p>
          <a:p>
            <a:pPr eaLnBrk="1" hangingPunct="1">
              <a:lnSpc>
                <a:spcPct val="80000"/>
              </a:lnSpc>
              <a:buFontTx/>
              <a:buNone/>
            </a:pPr>
            <a:r>
              <a:rPr lang="en-US" altLang="en-US" sz="2000" dirty="0" smtClean="0">
                <a:solidFill>
                  <a:schemeClr val="bg1"/>
                </a:solidFill>
              </a:rPr>
              <a:t>		and makes her arms strong </a:t>
            </a:r>
            <a:r>
              <a:rPr lang="en-US" altLang="en-US" sz="2000" dirty="0" smtClean="0">
                <a:solidFill>
                  <a:schemeClr val="accent2">
                    <a:lumMod val="40000"/>
                    <a:lumOff val="60000"/>
                  </a:schemeClr>
                </a:solidFill>
              </a:rPr>
              <a:t>(31:17)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838200"/>
            <a:ext cx="8229600" cy="5287963"/>
          </a:xfrm>
        </p:spPr>
        <p:txBody>
          <a:bodyPr/>
          <a:lstStyle/>
          <a:p>
            <a:pPr eaLnBrk="1" hangingPunct="1">
              <a:lnSpc>
                <a:spcPct val="90000"/>
              </a:lnSpc>
            </a:pPr>
            <a:r>
              <a:rPr lang="en-US" altLang="en-US" sz="2400" smtClean="0"/>
              <a:t>Prudence and fairness will lead to success </a:t>
            </a:r>
          </a:p>
          <a:p>
            <a:pPr lvl="1" eaLnBrk="1" hangingPunct="1">
              <a:lnSpc>
                <a:spcPct val="90000"/>
              </a:lnSpc>
            </a:pPr>
            <a:r>
              <a:rPr lang="en-US" altLang="en-US" sz="2000" smtClean="0"/>
              <a:t>because that is the way things work in this world</a:t>
            </a:r>
          </a:p>
          <a:p>
            <a:pPr lvl="1" eaLnBrk="1" hangingPunct="1">
              <a:lnSpc>
                <a:spcPct val="90000"/>
              </a:lnSpc>
            </a:pPr>
            <a:r>
              <a:rPr lang="en-US" altLang="en-US" sz="2000" smtClean="0"/>
              <a:t>because God’s watchful concern guarantees it </a:t>
            </a:r>
          </a:p>
          <a:p>
            <a:pPr eaLnBrk="1" hangingPunct="1">
              <a:lnSpc>
                <a:spcPct val="90000"/>
              </a:lnSpc>
            </a:pPr>
            <a:r>
              <a:rPr lang="en-US" altLang="en-US" sz="2400" smtClean="0"/>
              <a:t>Proverbs says little about people who suffer through no fault of their own. </a:t>
            </a:r>
          </a:p>
          <a:p>
            <a:pPr lvl="1" eaLnBrk="1" hangingPunct="1">
              <a:lnSpc>
                <a:spcPct val="90000"/>
              </a:lnSpc>
            </a:pPr>
            <a:r>
              <a:rPr lang="en-US" altLang="en-US" sz="2000" smtClean="0"/>
              <a:t>Implies that there is no such thing as people who suffer unjustly.</a:t>
            </a:r>
          </a:p>
          <a:p>
            <a:pPr lvl="1" eaLnBrk="1" hangingPunct="1">
              <a:lnSpc>
                <a:spcPct val="90000"/>
              </a:lnSpc>
            </a:pPr>
            <a:r>
              <a:rPr lang="en-US" altLang="en-US" sz="2000" smtClean="0"/>
              <a:t>Sufferers must be guilty of some sin that others cannot see. </a:t>
            </a:r>
          </a:p>
          <a:p>
            <a:pPr lvl="1" eaLnBrk="1" hangingPunct="1">
              <a:lnSpc>
                <a:spcPct val="90000"/>
              </a:lnSpc>
            </a:pPr>
            <a:r>
              <a:rPr lang="en-US" altLang="en-US" sz="2000" smtClean="0"/>
              <a:t>Suffering can be seen as God’s way of reproving and chastening them for their own good. </a:t>
            </a:r>
          </a:p>
          <a:p>
            <a:pPr eaLnBrk="1" hangingPunct="1">
              <a:lnSpc>
                <a:spcPct val="90000"/>
              </a:lnSpc>
            </a:pPr>
            <a:r>
              <a:rPr lang="en-US" altLang="en-US" sz="2400" smtClean="0"/>
              <a:t>Prov 3:11-12</a:t>
            </a:r>
            <a:endParaRPr lang="en-US" altLang="zh-CN" sz="2400" smtClean="0">
              <a:ea typeface="宋体" panose="02010600030101010101" pitchFamily="2" charset="-122"/>
            </a:endParaRPr>
          </a:p>
          <a:p>
            <a:pPr lvl="1" eaLnBrk="1" hangingPunct="1">
              <a:lnSpc>
                <a:spcPct val="90000"/>
              </a:lnSpc>
            </a:pPr>
            <a:r>
              <a:rPr lang="en-US" altLang="zh-CN" sz="2000" smtClean="0">
                <a:ea typeface="宋体" panose="02010600030101010101" pitchFamily="2" charset="-122"/>
              </a:rPr>
              <a:t>My child, do not despise the Lord’s discipline</a:t>
            </a:r>
            <a:br>
              <a:rPr lang="en-US" altLang="zh-CN" sz="2000" smtClean="0">
                <a:ea typeface="宋体" panose="02010600030101010101" pitchFamily="2" charset="-122"/>
              </a:rPr>
            </a:br>
            <a:r>
              <a:rPr lang="en-US" altLang="zh-CN" sz="2000" smtClean="0">
                <a:ea typeface="宋体" panose="02010600030101010101" pitchFamily="2" charset="-122"/>
              </a:rPr>
              <a:t>       or be weary of his reproof, </a:t>
            </a:r>
            <a:br>
              <a:rPr lang="en-US" altLang="zh-CN" sz="2000" smtClean="0">
                <a:ea typeface="宋体" panose="02010600030101010101" pitchFamily="2" charset="-122"/>
              </a:rPr>
            </a:br>
            <a:r>
              <a:rPr lang="en-US" altLang="zh-CN" sz="2000" smtClean="0">
                <a:ea typeface="宋体" panose="02010600030101010101" pitchFamily="2" charset="-122"/>
              </a:rPr>
              <a:t>for the Lord reproves the one he loves,</a:t>
            </a:r>
            <a:br>
              <a:rPr lang="en-US" altLang="zh-CN" sz="2000" smtClean="0">
                <a:ea typeface="宋体" panose="02010600030101010101" pitchFamily="2" charset="-122"/>
              </a:rPr>
            </a:br>
            <a:r>
              <a:rPr lang="en-US" altLang="zh-CN" sz="2000" smtClean="0">
                <a:ea typeface="宋体" panose="02010600030101010101" pitchFamily="2" charset="-122"/>
              </a:rPr>
              <a:t>       as a father the son in whom he delights. </a:t>
            </a:r>
            <a:endParaRPr lang="en-US" altLang="en-US" sz="20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sz="3200" b="1" dirty="0" smtClean="0"/>
              <a:t>Behavior and its consequences </a:t>
            </a:r>
            <a:br>
              <a:rPr lang="en-US" altLang="en-US" sz="3200" b="1" dirty="0" smtClean="0"/>
            </a:br>
            <a:r>
              <a:rPr lang="en-US" altLang="en-US" sz="4000" b="1" dirty="0" smtClean="0">
                <a:solidFill>
                  <a:srgbClr val="FFFF00"/>
                </a:solidFill>
              </a:rPr>
              <a:t>in Job</a:t>
            </a:r>
          </a:p>
        </p:txBody>
      </p:sp>
      <p:sp>
        <p:nvSpPr>
          <p:cNvPr id="15363" name="Rectangle 3"/>
          <p:cNvSpPr>
            <a:spLocks noGrp="1" noChangeArrowheads="1"/>
          </p:cNvSpPr>
          <p:nvPr>
            <p:ph type="body" idx="1"/>
          </p:nvPr>
        </p:nvSpPr>
        <p:spPr>
          <a:xfrm>
            <a:off x="457200" y="1600200"/>
            <a:ext cx="8458200" cy="4525963"/>
          </a:xfrm>
        </p:spPr>
        <p:txBody>
          <a:bodyPr/>
          <a:lstStyle/>
          <a:p>
            <a:pPr eaLnBrk="1" hangingPunct="1">
              <a:lnSpc>
                <a:spcPct val="80000"/>
              </a:lnSpc>
              <a:spcAft>
                <a:spcPct val="30000"/>
              </a:spcAft>
            </a:pPr>
            <a:r>
              <a:rPr lang="en-US" altLang="en-US" sz="2800" dirty="0" smtClean="0"/>
              <a:t>The same principle of Proverbs is spoken to Job by his friends.</a:t>
            </a:r>
          </a:p>
          <a:p>
            <a:pPr lvl="1" eaLnBrk="1" hangingPunct="1">
              <a:lnSpc>
                <a:spcPct val="80000"/>
              </a:lnSpc>
            </a:pPr>
            <a:r>
              <a:rPr lang="en-US" altLang="en-US" sz="2400" dirty="0" smtClean="0">
                <a:solidFill>
                  <a:srgbClr val="FFC000"/>
                </a:solidFill>
              </a:rPr>
              <a:t>Job: </a:t>
            </a:r>
            <a:r>
              <a:rPr lang="en-US" altLang="en-US" sz="2400" dirty="0" smtClean="0"/>
              <a:t>‘Think </a:t>
            </a:r>
            <a:r>
              <a:rPr lang="en-US" altLang="en-US" sz="2400" dirty="0" smtClean="0"/>
              <a:t>now, who that was innocent ever perished?</a:t>
            </a:r>
            <a:br>
              <a:rPr lang="en-US" altLang="en-US" sz="2400" dirty="0" smtClean="0"/>
            </a:br>
            <a:r>
              <a:rPr lang="en-US" altLang="en-US" sz="2400" dirty="0" smtClean="0"/>
              <a:t>   Or where were the upright cut off? </a:t>
            </a:r>
            <a:br>
              <a:rPr lang="en-US" altLang="en-US" sz="2400" dirty="0" smtClean="0"/>
            </a:br>
            <a:r>
              <a:rPr lang="en-US" altLang="en-US" sz="2400" dirty="0" smtClean="0"/>
              <a:t>As I have seen, those who plough iniquity</a:t>
            </a:r>
            <a:br>
              <a:rPr lang="en-US" altLang="en-US" sz="2400" dirty="0" smtClean="0"/>
            </a:br>
            <a:r>
              <a:rPr lang="en-US" altLang="en-US" sz="2400" dirty="0" smtClean="0"/>
              <a:t>   and sow trouble reap the same.  </a:t>
            </a:r>
            <a:r>
              <a:rPr lang="en-US" altLang="en-US" sz="2400" dirty="0" smtClean="0">
                <a:solidFill>
                  <a:schemeClr val="accent2">
                    <a:lumMod val="40000"/>
                    <a:lumOff val="60000"/>
                  </a:schemeClr>
                </a:solidFill>
              </a:rPr>
              <a:t>4:7-8</a:t>
            </a:r>
            <a:endParaRPr lang="en-US" altLang="en-US" sz="2400" dirty="0" smtClean="0"/>
          </a:p>
          <a:p>
            <a:pPr lvl="1" eaLnBrk="1" hangingPunct="1">
              <a:lnSpc>
                <a:spcPct val="80000"/>
              </a:lnSpc>
              <a:spcAft>
                <a:spcPct val="30000"/>
              </a:spcAft>
            </a:pPr>
            <a:r>
              <a:rPr lang="en-US" altLang="en-US" sz="2400" dirty="0" smtClean="0">
                <a:solidFill>
                  <a:srgbClr val="FFC000"/>
                </a:solidFill>
              </a:rPr>
              <a:t>Proverbs: </a:t>
            </a:r>
            <a:r>
              <a:rPr lang="en-US" altLang="en-US" sz="2400" dirty="0" smtClean="0"/>
              <a:t>‘How </a:t>
            </a:r>
            <a:r>
              <a:rPr lang="en-US" altLang="en-US" sz="2400" dirty="0" smtClean="0"/>
              <a:t>happy is the one whom God reproves;</a:t>
            </a:r>
            <a:br>
              <a:rPr lang="en-US" altLang="en-US" sz="2400" dirty="0" smtClean="0"/>
            </a:br>
            <a:r>
              <a:rPr lang="en-US" altLang="en-US" sz="2400" dirty="0" smtClean="0"/>
              <a:t>   therefore do not despise the discipline of the Almighty.  </a:t>
            </a:r>
            <a:r>
              <a:rPr lang="en-US" altLang="en-US" sz="2400" dirty="0" smtClean="0">
                <a:solidFill>
                  <a:schemeClr val="accent2">
                    <a:lumMod val="40000"/>
                    <a:lumOff val="60000"/>
                  </a:schemeClr>
                </a:solidFill>
              </a:rPr>
              <a:t>5:17</a:t>
            </a:r>
            <a:r>
              <a:rPr lang="en-US" altLang="en-US" sz="2400" dirty="0" smtClean="0"/>
              <a:t> (like </a:t>
            </a:r>
            <a:r>
              <a:rPr lang="en-US" altLang="en-US" sz="2400" dirty="0" err="1" smtClean="0">
                <a:solidFill>
                  <a:schemeClr val="accent2">
                    <a:lumMod val="40000"/>
                    <a:lumOff val="60000"/>
                  </a:schemeClr>
                </a:solidFill>
              </a:rPr>
              <a:t>Prov</a:t>
            </a:r>
            <a:r>
              <a:rPr lang="en-US" altLang="en-US" sz="2400" dirty="0" smtClean="0">
                <a:solidFill>
                  <a:schemeClr val="accent2">
                    <a:lumMod val="40000"/>
                    <a:lumOff val="60000"/>
                  </a:schemeClr>
                </a:solidFill>
              </a:rPr>
              <a:t> 3: 11-12</a:t>
            </a:r>
            <a:r>
              <a:rPr lang="en-US" altLang="en-US" sz="2400" dirty="0" smtClean="0"/>
              <a:t>)</a:t>
            </a:r>
          </a:p>
          <a:p>
            <a:pPr eaLnBrk="1" hangingPunct="1">
              <a:lnSpc>
                <a:spcPct val="80000"/>
              </a:lnSpc>
            </a:pPr>
            <a:r>
              <a:rPr lang="en-US" altLang="en-US" sz="2800" dirty="0" smtClean="0"/>
              <a:t>Using the same kind of logic as we find in Proverbs, Job’s friends imply that Job is not as blameless as he thinks he is.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381000"/>
            <a:ext cx="8229600" cy="5943600"/>
          </a:xfrm>
        </p:spPr>
        <p:txBody>
          <a:bodyPr/>
          <a:lstStyle/>
          <a:p>
            <a:pPr eaLnBrk="1" hangingPunct="1">
              <a:lnSpc>
                <a:spcPct val="80000"/>
              </a:lnSpc>
              <a:defRPr/>
            </a:pPr>
            <a:r>
              <a:rPr lang="en-US" sz="2000" dirty="0" smtClean="0"/>
              <a:t>But Job believes he is innocent. God is apparently not just </a:t>
            </a:r>
          </a:p>
          <a:p>
            <a:pPr lvl="1" eaLnBrk="1" hangingPunct="1">
              <a:lnSpc>
                <a:spcPct val="80000"/>
              </a:lnSpc>
              <a:defRPr/>
            </a:pPr>
            <a:r>
              <a:rPr lang="en-US" sz="1800" i="1" dirty="0" smtClean="0"/>
              <a:t>It is all one; therefore I say,</a:t>
            </a:r>
            <a:br>
              <a:rPr lang="en-US" sz="1800" i="1" dirty="0" smtClean="0"/>
            </a:br>
            <a:r>
              <a:rPr lang="en-US" sz="1800" i="1" dirty="0" smtClean="0"/>
              <a:t>   he destroys both the blameless and the wicked. </a:t>
            </a:r>
            <a:br>
              <a:rPr lang="en-US" sz="1800" i="1" dirty="0" smtClean="0"/>
            </a:br>
            <a:r>
              <a:rPr lang="en-US" sz="1800" i="1" dirty="0" smtClean="0"/>
              <a:t>When disaster brings sudden death,</a:t>
            </a:r>
            <a:br>
              <a:rPr lang="en-US" sz="1800" i="1" dirty="0" smtClean="0"/>
            </a:br>
            <a:r>
              <a:rPr lang="en-US" sz="1800" i="1" dirty="0" smtClean="0"/>
              <a:t>   he mocks at the calamity of the innocent. </a:t>
            </a:r>
            <a:r>
              <a:rPr lang="en-US" sz="1800" i="1" dirty="0" smtClean="0">
                <a:solidFill>
                  <a:schemeClr val="accent2">
                    <a:lumMod val="40000"/>
                    <a:lumOff val="60000"/>
                  </a:schemeClr>
                </a:solidFill>
              </a:rPr>
              <a:t>9:22-23</a:t>
            </a:r>
            <a:r>
              <a:rPr lang="en-US" sz="1800" i="1" dirty="0" smtClean="0"/>
              <a:t> </a:t>
            </a:r>
            <a:r>
              <a:rPr lang="en-US" sz="1800" i="1" dirty="0" smtClean="0">
                <a:solidFill>
                  <a:schemeClr val="accent1">
                    <a:lumMod val="90000"/>
                  </a:schemeClr>
                </a:solidFill>
              </a:rPr>
              <a:t>(Job speaking)</a:t>
            </a:r>
          </a:p>
          <a:p>
            <a:pPr eaLnBrk="1" hangingPunct="1">
              <a:lnSpc>
                <a:spcPct val="80000"/>
              </a:lnSpc>
              <a:defRPr/>
            </a:pPr>
            <a:r>
              <a:rPr lang="en-US" sz="2000" dirty="0" smtClean="0"/>
              <a:t>Job asks God to appear in court and tell him clearly what wrong he did that warrants such punishment.</a:t>
            </a:r>
          </a:p>
          <a:p>
            <a:pPr eaLnBrk="1" hangingPunct="1">
              <a:lnSpc>
                <a:spcPct val="80000"/>
              </a:lnSpc>
              <a:defRPr/>
            </a:pPr>
            <a:r>
              <a:rPr lang="en-US" sz="2000" dirty="0" smtClean="0"/>
              <a:t>But when God finally does speak to Job, it appears rather harsh. </a:t>
            </a:r>
          </a:p>
          <a:p>
            <a:pPr lvl="1" eaLnBrk="1" hangingPunct="1">
              <a:lnSpc>
                <a:spcPct val="80000"/>
              </a:lnSpc>
              <a:defRPr/>
            </a:pPr>
            <a:r>
              <a:rPr lang="en-US" sz="1800" i="1" dirty="0" smtClean="0"/>
              <a:t>Will you even put me in the wrong? </a:t>
            </a:r>
          </a:p>
          <a:p>
            <a:pPr lvl="1" eaLnBrk="1" hangingPunct="1">
              <a:lnSpc>
                <a:spcPct val="80000"/>
              </a:lnSpc>
              <a:buFontTx/>
              <a:buNone/>
              <a:defRPr/>
            </a:pPr>
            <a:r>
              <a:rPr lang="en-US" sz="1800" i="1" dirty="0" smtClean="0"/>
              <a:t>		Will you condemn me that you may be justified?</a:t>
            </a:r>
          </a:p>
          <a:p>
            <a:pPr lvl="1" eaLnBrk="1" hangingPunct="1">
              <a:lnSpc>
                <a:spcPct val="80000"/>
              </a:lnSpc>
              <a:buFontTx/>
              <a:buNone/>
              <a:defRPr/>
            </a:pPr>
            <a:r>
              <a:rPr lang="en-US" sz="1800" i="1" dirty="0" smtClean="0"/>
              <a:t>	Have you an arm like God? </a:t>
            </a:r>
          </a:p>
          <a:p>
            <a:pPr lvl="1" eaLnBrk="1" hangingPunct="1">
              <a:lnSpc>
                <a:spcPct val="80000"/>
              </a:lnSpc>
              <a:buFontTx/>
              <a:buNone/>
              <a:defRPr/>
            </a:pPr>
            <a:r>
              <a:rPr lang="en-US" sz="1800" i="1" dirty="0" smtClean="0"/>
              <a:t>		And can you thunder with a voice like his? </a:t>
            </a:r>
            <a:r>
              <a:rPr lang="en-US" sz="1800" i="1" dirty="0" smtClean="0">
                <a:solidFill>
                  <a:schemeClr val="accent2">
                    <a:lumMod val="40000"/>
                    <a:lumOff val="60000"/>
                  </a:schemeClr>
                </a:solidFill>
              </a:rPr>
              <a:t>40:8-9 </a:t>
            </a:r>
            <a:r>
              <a:rPr lang="en-US" sz="1800" i="1" dirty="0" smtClean="0">
                <a:solidFill>
                  <a:schemeClr val="accent1">
                    <a:lumMod val="90000"/>
                  </a:schemeClr>
                </a:solidFill>
              </a:rPr>
              <a:t>(God speaking)</a:t>
            </a:r>
          </a:p>
          <a:p>
            <a:pPr eaLnBrk="1" hangingPunct="1">
              <a:lnSpc>
                <a:spcPct val="80000"/>
              </a:lnSpc>
              <a:defRPr/>
            </a:pPr>
            <a:r>
              <a:rPr lang="en-US" sz="2000" dirty="0" smtClean="0"/>
              <a:t>God says that Job and his friends don’t know what they are talking about when they try to understand God’s justice. </a:t>
            </a:r>
          </a:p>
          <a:p>
            <a:pPr lvl="1" eaLnBrk="1" hangingPunct="1">
              <a:lnSpc>
                <a:spcPct val="80000"/>
              </a:lnSpc>
              <a:spcBef>
                <a:spcPct val="40000"/>
              </a:spcBef>
              <a:spcAft>
                <a:spcPct val="30000"/>
              </a:spcAft>
              <a:defRPr/>
            </a:pPr>
            <a:r>
              <a:rPr lang="en-US" sz="1800" i="1" dirty="0" smtClean="0"/>
              <a:t>After the Lord had spoken these words to Job, the Lord said to </a:t>
            </a:r>
            <a:r>
              <a:rPr lang="en-US" sz="1800" i="1" dirty="0" err="1" smtClean="0"/>
              <a:t>Eliphaz</a:t>
            </a:r>
            <a:r>
              <a:rPr lang="en-US" sz="1800" i="1" dirty="0" smtClean="0"/>
              <a:t> the </a:t>
            </a:r>
            <a:r>
              <a:rPr lang="en-US" sz="1800" i="1" dirty="0" err="1" smtClean="0"/>
              <a:t>Temanite</a:t>
            </a:r>
            <a:r>
              <a:rPr lang="en-US" sz="1800" i="1" dirty="0" smtClean="0"/>
              <a:t>: ‘My wrath is kindled against you and against your two friends; for you have not spoken of me what is right, as my servant Job has. </a:t>
            </a:r>
            <a:r>
              <a:rPr lang="en-US" sz="1800" i="1" dirty="0" smtClean="0">
                <a:solidFill>
                  <a:schemeClr val="accent2">
                    <a:lumMod val="40000"/>
                    <a:lumOff val="60000"/>
                  </a:schemeClr>
                </a:solidFill>
              </a:rPr>
              <a:t>42:7 </a:t>
            </a:r>
            <a:r>
              <a:rPr lang="en-US" sz="1800" i="1" dirty="0" smtClean="0">
                <a:solidFill>
                  <a:schemeClr val="accent1">
                    <a:lumMod val="90000"/>
                  </a:schemeClr>
                </a:solidFill>
              </a:rPr>
              <a:t>(God speaking)</a:t>
            </a:r>
            <a:endParaRPr lang="en-US" sz="1800" i="1" dirty="0" smtClean="0"/>
          </a:p>
          <a:p>
            <a:pPr eaLnBrk="1" hangingPunct="1">
              <a:lnSpc>
                <a:spcPct val="80000"/>
              </a:lnSpc>
              <a:defRPr/>
            </a:pPr>
            <a:r>
              <a:rPr lang="en-US" sz="2000" dirty="0" smtClean="0"/>
              <a:t>Weren’t the friends defending God’s justice along the lines of what Proverbs says? </a:t>
            </a:r>
          </a:p>
          <a:p>
            <a:pPr eaLnBrk="1" hangingPunct="1">
              <a:lnSpc>
                <a:spcPct val="80000"/>
              </a:lnSpc>
              <a:defRPr/>
            </a:pPr>
            <a:r>
              <a:rPr lang="en-US" sz="2000" dirty="0" smtClean="0"/>
              <a:t>The author of Job seems to be taking the problem of suffering to the furthest extreme he can take it. </a:t>
            </a:r>
          </a:p>
          <a:p>
            <a:pPr eaLnBrk="1" hangingPunct="1">
              <a:lnSpc>
                <a:spcPct val="80000"/>
              </a:lnSpc>
              <a:defRPr/>
            </a:pPr>
            <a:endParaRPr lang="en-US"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sz="3200" b="1" dirty="0" smtClean="0"/>
              <a:t>Behavior and its consequences </a:t>
            </a:r>
            <a:br>
              <a:rPr lang="en-US" altLang="en-US" sz="3200" b="1" dirty="0" smtClean="0"/>
            </a:br>
            <a:r>
              <a:rPr lang="en-US" altLang="en-US" sz="4000" b="1" dirty="0" smtClean="0">
                <a:solidFill>
                  <a:srgbClr val="FFFF00"/>
                </a:solidFill>
              </a:rPr>
              <a:t>in Ecclesiastes</a:t>
            </a:r>
            <a:r>
              <a:rPr lang="en-US" altLang="en-US" sz="4000" dirty="0" smtClean="0">
                <a:solidFill>
                  <a:srgbClr val="FFFF00"/>
                </a:solidFill>
              </a:rPr>
              <a:t> </a:t>
            </a:r>
          </a:p>
        </p:txBody>
      </p:sp>
      <p:sp>
        <p:nvSpPr>
          <p:cNvPr id="17411" name="Rectangle 3"/>
          <p:cNvSpPr>
            <a:spLocks noGrp="1" noChangeArrowheads="1"/>
          </p:cNvSpPr>
          <p:nvPr>
            <p:ph type="body" idx="1"/>
          </p:nvPr>
        </p:nvSpPr>
        <p:spPr>
          <a:xfrm>
            <a:off x="457200" y="1752600"/>
            <a:ext cx="8382000" cy="3962400"/>
          </a:xfrm>
        </p:spPr>
        <p:txBody>
          <a:bodyPr/>
          <a:lstStyle/>
          <a:p>
            <a:pPr eaLnBrk="1" hangingPunct="1">
              <a:lnSpc>
                <a:spcPct val="80000"/>
              </a:lnSpc>
            </a:pPr>
            <a:r>
              <a:rPr lang="en-US" altLang="en-US" sz="2400" dirty="0" smtClean="0"/>
              <a:t>Job argues that there is no relationship between the good or evil a man does and what happens to him in life.</a:t>
            </a:r>
          </a:p>
          <a:p>
            <a:pPr eaLnBrk="1" hangingPunct="1">
              <a:lnSpc>
                <a:spcPct val="80000"/>
              </a:lnSpc>
            </a:pPr>
            <a:r>
              <a:rPr lang="en-US" altLang="en-US" sz="2400" dirty="0" smtClean="0"/>
              <a:t>Where Job leaves off, the author of Ecclesiastes picks up. </a:t>
            </a:r>
          </a:p>
          <a:p>
            <a:pPr lvl="1" eaLnBrk="1" hangingPunct="1">
              <a:lnSpc>
                <a:spcPct val="80000"/>
              </a:lnSpc>
            </a:pPr>
            <a:r>
              <a:rPr lang="en-US" altLang="en-US" sz="1800" dirty="0" smtClean="0"/>
              <a:t>Not only are there no guarantees that doing good or bad will lead to good or bad consequences for the doer, there are no guarantees that any kind of action will have the consequences the doer intends or thinks he has a right to expect. The only certainties in this world are that natural processes will continue forever—sunrise, sunset, and that death will follow life. </a:t>
            </a:r>
          </a:p>
          <a:p>
            <a:pPr eaLnBrk="1" hangingPunct="1">
              <a:lnSpc>
                <a:spcPct val="80000"/>
              </a:lnSpc>
            </a:pPr>
            <a:r>
              <a:rPr lang="en-US" altLang="en-US" sz="2400" dirty="0" smtClean="0"/>
              <a:t>All human speculation about cause and effect comes to nothing. </a:t>
            </a:r>
          </a:p>
          <a:p>
            <a:pPr lvl="1" eaLnBrk="1" hangingPunct="1">
              <a:lnSpc>
                <a:spcPct val="80000"/>
              </a:lnSpc>
              <a:spcBef>
                <a:spcPct val="40000"/>
              </a:spcBef>
              <a:spcAft>
                <a:spcPct val="30000"/>
              </a:spcAft>
            </a:pPr>
            <a:r>
              <a:rPr lang="en-US" altLang="en-US" sz="1800" i="1" dirty="0" smtClean="0"/>
              <a:t>For the fate of humans and the fate of animals is the same; as one dies, so dies the other. They all have the same breath, and humans have no advantage over the animals; for all is vanity. </a:t>
            </a:r>
            <a:r>
              <a:rPr lang="en-US" altLang="en-US" sz="1800" i="1" dirty="0" smtClean="0">
                <a:solidFill>
                  <a:schemeClr val="accent2">
                    <a:lumMod val="40000"/>
                    <a:lumOff val="60000"/>
                  </a:schemeClr>
                </a:solidFill>
              </a:rPr>
              <a:t>3:19</a:t>
            </a:r>
          </a:p>
          <a:p>
            <a:pPr eaLnBrk="1" hangingPunct="1">
              <a:lnSpc>
                <a:spcPct val="80000"/>
              </a:lnSpc>
            </a:pPr>
            <a:r>
              <a:rPr lang="en-US" altLang="en-US" sz="2400" dirty="0" smtClean="0"/>
              <a:t>Death is nothingness, the same for animals as for people.</a:t>
            </a:r>
          </a:p>
          <a:p>
            <a:pPr eaLnBrk="1" hangingPunct="1">
              <a:lnSpc>
                <a:spcPct val="80000"/>
              </a:lnSpc>
            </a:pPr>
            <a:endParaRPr lang="en-US" altLang="en-US" sz="24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990600"/>
            <a:ext cx="8229600" cy="4525963"/>
          </a:xfrm>
        </p:spPr>
        <p:txBody>
          <a:bodyPr/>
          <a:lstStyle/>
          <a:p>
            <a:pPr eaLnBrk="1" hangingPunct="1"/>
            <a:r>
              <a:rPr lang="en-US" altLang="en-US" sz="2800" dirty="0" smtClean="0"/>
              <a:t>So, what behavior does the author of Ecclesiastes recommend? </a:t>
            </a:r>
          </a:p>
          <a:p>
            <a:pPr lvl="1" eaLnBrk="1" hangingPunct="1"/>
            <a:r>
              <a:rPr lang="en-US" altLang="en-US" sz="2400" dirty="0" smtClean="0"/>
              <a:t>Reach for short term satisfaction</a:t>
            </a:r>
          </a:p>
          <a:p>
            <a:pPr lvl="2" eaLnBrk="1" hangingPunct="1"/>
            <a:r>
              <a:rPr lang="en-US" altLang="en-US" sz="2000" dirty="0" smtClean="0"/>
              <a:t>It’s better to be wise than foolish, </a:t>
            </a:r>
          </a:p>
          <a:p>
            <a:pPr lvl="2" eaLnBrk="1" hangingPunct="1"/>
            <a:r>
              <a:rPr lang="en-US" altLang="en-US" sz="2000" dirty="0" smtClean="0"/>
              <a:t>It’s better to have food than not, </a:t>
            </a:r>
          </a:p>
          <a:p>
            <a:pPr lvl="2" eaLnBrk="1" hangingPunct="1"/>
            <a:r>
              <a:rPr lang="en-US" altLang="en-US" sz="2000" dirty="0" smtClean="0"/>
              <a:t>youth is better than age, </a:t>
            </a:r>
          </a:p>
          <a:p>
            <a:pPr lvl="2" eaLnBrk="1" hangingPunct="1"/>
            <a:r>
              <a:rPr lang="en-US" altLang="en-US" sz="2000" dirty="0" smtClean="0"/>
              <a:t>life is better than death</a:t>
            </a:r>
          </a:p>
          <a:p>
            <a:pPr lvl="1" eaLnBrk="1" hangingPunct="1"/>
            <a:r>
              <a:rPr lang="en-US" altLang="en-US" sz="2400" dirty="0" smtClean="0"/>
              <a:t>Cherish the good things you have. </a:t>
            </a:r>
          </a:p>
          <a:p>
            <a:pPr lvl="1" eaLnBrk="1" hangingPunct="1"/>
            <a:r>
              <a:rPr lang="en-US" altLang="en-US" sz="2400" dirty="0" smtClean="0"/>
              <a:t>Don’t entertain great expectations. Live with the knowledge that you will soon die. </a:t>
            </a:r>
          </a:p>
          <a:p>
            <a:pPr eaLnBrk="1" hangingPunct="1"/>
            <a:r>
              <a:rPr lang="en-US" altLang="en-US" sz="2800" dirty="0" smtClean="0">
                <a:solidFill>
                  <a:srgbClr val="FFFF00"/>
                </a:solidFill>
              </a:rPr>
              <a:t>Is Ecclesiastes Ironic?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dirty="0" smtClean="0"/>
              <a:t>Conclusion</a:t>
            </a:r>
          </a:p>
        </p:txBody>
      </p:sp>
      <p:sp>
        <p:nvSpPr>
          <p:cNvPr id="19459" name="Rectangle 3"/>
          <p:cNvSpPr>
            <a:spLocks noGrp="1" noChangeArrowheads="1"/>
          </p:cNvSpPr>
          <p:nvPr>
            <p:ph type="body" idx="1"/>
          </p:nvPr>
        </p:nvSpPr>
        <p:spPr>
          <a:xfrm>
            <a:off x="457200" y="1371600"/>
            <a:ext cx="8229600" cy="4754563"/>
          </a:xfrm>
        </p:spPr>
        <p:txBody>
          <a:bodyPr/>
          <a:lstStyle/>
          <a:p>
            <a:pPr eaLnBrk="1" hangingPunct="1"/>
            <a:r>
              <a:rPr lang="en-US" altLang="en-US" sz="2400" dirty="0" smtClean="0">
                <a:solidFill>
                  <a:schemeClr val="bg1"/>
                </a:solidFill>
              </a:rPr>
              <a:t>How can these different views be reconciled with each other?</a:t>
            </a:r>
          </a:p>
          <a:p>
            <a:pPr eaLnBrk="1" hangingPunct="1"/>
            <a:r>
              <a:rPr lang="en-US" altLang="en-US" sz="2400" dirty="0" smtClean="0">
                <a:solidFill>
                  <a:schemeClr val="bg1"/>
                </a:solidFill>
              </a:rPr>
              <a:t>Like the thoughts of the same person on different days?</a:t>
            </a:r>
          </a:p>
          <a:p>
            <a:pPr eaLnBrk="1" hangingPunct="1"/>
            <a:r>
              <a:rPr lang="en-US" altLang="en-US" sz="2400" dirty="0" smtClean="0">
                <a:solidFill>
                  <a:schemeClr val="bg1"/>
                </a:solidFill>
              </a:rPr>
              <a:t>Each of these points about wisdom has ideas that we can consider.</a:t>
            </a:r>
          </a:p>
          <a:p>
            <a:pPr eaLnBrk="1" hangingPunct="1"/>
            <a:r>
              <a:rPr lang="en-US" altLang="en-US" sz="2400" dirty="0" smtClean="0">
                <a:solidFill>
                  <a:schemeClr val="bg1"/>
                </a:solidFill>
              </a:rPr>
              <a:t>The relationship between how we act the consequences is complex and varied?</a:t>
            </a:r>
          </a:p>
          <a:p>
            <a:pPr eaLnBrk="1" hangingPunct="1"/>
            <a:r>
              <a:rPr lang="en-US" altLang="en-US" sz="2400" dirty="0" smtClean="0">
                <a:solidFill>
                  <a:schemeClr val="bg1"/>
                </a:solidFill>
              </a:rPr>
              <a:t>Why do humans suffer? No simple answers.</a:t>
            </a:r>
          </a:p>
          <a:p>
            <a:pPr eaLnBrk="1" hangingPunct="1"/>
            <a:r>
              <a:rPr lang="en-US" altLang="en-US" sz="2400" dirty="0" smtClean="0">
                <a:solidFill>
                  <a:schemeClr val="bg1"/>
                </a:solidFill>
              </a:rPr>
              <a:t>Viewed together, the books of wisdom offer no simple solution, but </a:t>
            </a:r>
            <a:r>
              <a:rPr lang="en-US" altLang="en-US" sz="2400" dirty="0" smtClean="0"/>
              <a:t>a serious and profound dialogue</a:t>
            </a:r>
            <a:r>
              <a:rPr lang="en-US" altLang="en-US" sz="2400" dirty="0" smtClean="0">
                <a:solidFill>
                  <a:schemeClr val="bg1"/>
                </a:solidFill>
              </a:rPr>
              <a:t>.</a:t>
            </a:r>
            <a:endParaRPr lang="en-US" altLang="en-US"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381000"/>
            <a:ext cx="9144000" cy="838200"/>
          </a:xfrm>
        </p:spPr>
        <p:txBody>
          <a:bodyPr>
            <a:scene3d>
              <a:camera prst="orthographicFront"/>
              <a:lightRig rig="threePt" dir="t"/>
            </a:scene3d>
            <a:sp3d extrusionH="57150">
              <a:bevelT w="38100" h="38100" prst="convex"/>
            </a:sp3d>
          </a:bodyPr>
          <a:lstStyle/>
          <a:p>
            <a:pPr eaLnBrk="1" hangingPunct="1"/>
            <a:r>
              <a:rPr lang="en-US" altLang="en-US" dirty="0" smtClean="0">
                <a:solidFill>
                  <a:srgbClr val="FFC000"/>
                </a:solidFill>
              </a:rPr>
              <a:t>Christian Old Testament</a:t>
            </a:r>
          </a:p>
        </p:txBody>
      </p:sp>
      <p:graphicFrame>
        <p:nvGraphicFramePr>
          <p:cNvPr id="153642" name="Group 42"/>
          <p:cNvGraphicFramePr>
            <a:graphicFrameLocks noGrp="1"/>
          </p:cNvGraphicFramePr>
          <p:nvPr>
            <p:ph/>
            <p:extLst>
              <p:ext uri="{D42A27DB-BD31-4B8C-83A1-F6EECF244321}">
                <p14:modId xmlns:p14="http://schemas.microsoft.com/office/powerpoint/2010/main" val="4009365125"/>
              </p:ext>
            </p:extLst>
          </p:nvPr>
        </p:nvGraphicFramePr>
        <p:xfrm>
          <a:off x="500063" y="1295400"/>
          <a:ext cx="8262937" cy="5303838"/>
        </p:xfrm>
        <a:graphic>
          <a:graphicData uri="http://schemas.openxmlformats.org/drawingml/2006/table">
            <a:tbl>
              <a:tblPr/>
              <a:tblGrid>
                <a:gridCol w="1966912"/>
                <a:gridCol w="2216150"/>
                <a:gridCol w="2112963"/>
                <a:gridCol w="1966912"/>
              </a:tblGrid>
              <a:tr h="82300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Pentateuch</a:t>
                      </a:r>
                      <a:r>
                        <a:rPr kumimoji="0" lang="en-US" altLang="zh-CN"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 </a:t>
                      </a:r>
                      <a:endParaRPr kumimoji="0" lang="en-US"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Historical Books</a:t>
                      </a:r>
                      <a:r>
                        <a:rPr kumimoji="0" lang="en-US" altLang="zh-CN"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 </a:t>
                      </a:r>
                      <a:endParaRPr kumimoji="0" lang="en-US"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rPr>
                        <a:t>Poetry</a:t>
                      </a:r>
                      <a:r>
                        <a:rPr kumimoji="0" lang="en-US"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rPr>
                        <a:t> </a:t>
                      </a:r>
                      <a:r>
                        <a:rPr kumimoji="0" lang="en-US"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rPr>
                        <a:t>and</a:t>
                      </a:r>
                      <a:r>
                        <a:rPr kumimoji="0" lang="en-US"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rPr>
                        <a:t> </a:t>
                      </a:r>
                      <a:r>
                        <a:rPr kumimoji="0" lang="en-US"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rPr>
                        <a:t>Wisdom</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Prophetic</a:t>
                      </a:r>
                      <a:r>
                        <a:rPr kumimoji="0" lang="en-US" altLang="zh-CN" sz="20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 </a:t>
                      </a:r>
                      <a:r>
                        <a:rPr kumimoji="0" lang="en-US" altLang="zh-CN" sz="2000" b="1"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Books</a:t>
                      </a:r>
                      <a:r>
                        <a:rPr kumimoji="0" lang="en-US" altLang="zh-CN" sz="28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a typeface="宋体" charset="-122"/>
                        </a:rPr>
                        <a:t> </a:t>
                      </a:r>
                      <a:endParaRPr kumimoji="0" lang="en-US" sz="2800" b="0" i="0" u="none" strike="noStrike" cap="none" normalizeH="0" baseline="0" dirty="0" smtClean="0">
                        <a:ln>
                          <a:noFill/>
                        </a:ln>
                        <a:solidFill>
                          <a:srgbClr val="FFEBAB"/>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480829">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Genesis</a:t>
                      </a:r>
                      <a:r>
                        <a:rPr kumimoji="0" lang="en-US" altLang="zh-CN" sz="2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
                      </a:r>
                      <a:br>
                        <a:rPr kumimoji="0" lang="en-US" altLang="zh-CN" sz="2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Exodus</a:t>
                      </a:r>
                      <a:r>
                        <a:rPr kumimoji="0" lang="en-US" altLang="zh-CN" sz="2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
                      </a:r>
                      <a:br>
                        <a:rPr kumimoji="0" lang="en-US" altLang="zh-CN" sz="2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Leviticus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Numbers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Deuteronomy</a:t>
                      </a:r>
                      <a:endPar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endPar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*Yellow text designates books in the Roman Catholic and Greek Orthodox Old Testament</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Joshua</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Judges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Ruth</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1 Samuel</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2 Samuel</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1 Kings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2 Kings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1 Chronicles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2 Chronicles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Ezra</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Nehemiah</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Tobias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Judith</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rPr>
                        <a:t>Esther</a:t>
                      </a:r>
                      <a:endPar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ea typeface="宋体" charset="-122"/>
                        </a:rPr>
                        <a:t>1</a:t>
                      </a:r>
                      <a: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t> </a:t>
                      </a:r>
                      <a:r>
                        <a:rPr kumimoji="0" lang="en-US" altLang="zh-CN" sz="1600" b="0"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ea typeface="宋体" charset="-122"/>
                        </a:rPr>
                        <a:t>Macabees</a:t>
                      </a:r>
                      <a:endParaRPr kumimoji="0" lang="en-US" altLang="zh-CN"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ea typeface="宋体" charset="-122"/>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ea typeface="宋体" charset="-122"/>
                        </a:rPr>
                        <a:t>2</a:t>
                      </a:r>
                      <a: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t> </a:t>
                      </a:r>
                      <a:r>
                        <a:rPr kumimoji="0" lang="en-US" altLang="zh-CN" sz="1600" b="0"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ea typeface="宋体" charset="-122"/>
                        </a:rPr>
                        <a:t>Macabees</a:t>
                      </a:r>
                      <a: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t> </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sng" strike="noStrike" cap="none" normalizeH="0" baseline="0" dirty="0" smtClean="0">
                          <a:ln>
                            <a:noFill/>
                          </a:ln>
                          <a:solidFill>
                            <a:srgbClr val="FFC000"/>
                          </a:solidFill>
                          <a:effectLst>
                            <a:outerShdw blurRad="38100" dist="38100" dir="2700000" algn="tl">
                              <a:srgbClr val="000000"/>
                            </a:outerShdw>
                          </a:effectLst>
                          <a:latin typeface="Tahoma" pitchFamily="34" charset="0"/>
                        </a:rPr>
                        <a:t>Job</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accent2">
                              <a:lumMod val="20000"/>
                              <a:lumOff val="80000"/>
                            </a:schemeClr>
                          </a:solidFill>
                          <a:effectLst>
                            <a:outerShdw blurRad="38100" dist="38100" dir="2700000" algn="tl">
                              <a:srgbClr val="000000"/>
                            </a:outerShdw>
                          </a:effectLst>
                          <a:latin typeface="Tahoma" pitchFamily="34" charset="0"/>
                        </a:rPr>
                        <a:t>Psalms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sng" strike="noStrike" cap="none" normalizeH="0" baseline="0" dirty="0" smtClean="0">
                          <a:ln>
                            <a:noFill/>
                          </a:ln>
                          <a:solidFill>
                            <a:srgbClr val="FFC000"/>
                          </a:solidFill>
                          <a:effectLst>
                            <a:outerShdw blurRad="38100" dist="38100" dir="2700000" algn="tl">
                              <a:srgbClr val="000000"/>
                            </a:outerShdw>
                          </a:effectLst>
                          <a:latin typeface="Tahoma" pitchFamily="34" charset="0"/>
                        </a:rPr>
                        <a:t>Proverbs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sng" strike="noStrike" cap="none" normalizeH="0" baseline="0" dirty="0" smtClean="0">
                          <a:ln>
                            <a:noFill/>
                          </a:ln>
                          <a:solidFill>
                            <a:srgbClr val="FFC000"/>
                          </a:solidFill>
                          <a:effectLst>
                            <a:outerShdw blurRad="38100" dist="38100" dir="2700000" algn="tl">
                              <a:srgbClr val="000000"/>
                            </a:outerShdw>
                          </a:effectLst>
                          <a:latin typeface="Tahoma" pitchFamily="34" charset="0"/>
                        </a:rPr>
                        <a:t>Ecclesiastes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accent2">
                              <a:lumMod val="20000"/>
                              <a:lumOff val="80000"/>
                            </a:schemeClr>
                          </a:solidFill>
                          <a:effectLst>
                            <a:outerShdw blurRad="38100" dist="38100" dir="2700000" algn="tl">
                              <a:srgbClr val="000000"/>
                            </a:outerShdw>
                          </a:effectLst>
                          <a:latin typeface="Tahoma" pitchFamily="34" charset="0"/>
                        </a:rPr>
                        <a:t>Song of Solomon</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Wisdom</a:t>
                      </a: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 </a:t>
                      </a:r>
                      <a:r>
                        <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of</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rPr>
                        <a:t>Solomon</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800" b="0"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rPr>
                        <a:t>Sirach</a:t>
                      </a: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Isaiah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Jeremiah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Lamentations</a:t>
                      </a:r>
                      <a: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t/>
                      </a:r>
                      <a:b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ea typeface="宋体" charset="-122"/>
                        </a:rPr>
                        <a:t>Baruch</a:t>
                      </a:r>
                      <a: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t/>
                      </a:r>
                      <a:br>
                        <a:rPr kumimoji="0" lang="en-US" altLang="zh-CN"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Ezekiel</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Daniel </a:t>
                      </a:r>
                      <a:r>
                        <a:rPr kumimoji="0" lang="en-US" altLang="zh-CN" sz="1600" b="0"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ea typeface="宋体" charset="-122"/>
                        </a:rPr>
                        <a:t>(additions)</a:t>
                      </a:r>
                    </a:p>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Hosea</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Joel</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Amos</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Obadiah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Jonah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Micah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Nahum</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Habakkuk</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Zephaniah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Haggai</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Zechariah</a:t>
                      </a:r>
                      <a:b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br>
                      <a:r>
                        <a:rPr kumimoji="0" lang="en-US" altLang="zh-CN"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a typeface="宋体" charset="-122"/>
                        </a:rPr>
                        <a:t>Malachi </a:t>
                      </a:r>
                      <a:endParaRPr kumimoji="0" lang="en-US" sz="16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75167509"/>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381000"/>
            <a:ext cx="8229600" cy="871537"/>
          </a:xfrm>
        </p:spPr>
        <p:txBody>
          <a:bodyPr/>
          <a:lstStyle/>
          <a:p>
            <a:pPr marL="54864" eaLnBrk="1" fontAlgn="auto" hangingPunct="1">
              <a:spcAft>
                <a:spcPts val="0"/>
              </a:spcAft>
              <a:defRPr/>
            </a:pPr>
            <a:r>
              <a:rPr lang="en-US" dirty="0" smtClean="0"/>
              <a:t>Overview</a:t>
            </a:r>
          </a:p>
        </p:txBody>
      </p:sp>
      <p:sp>
        <p:nvSpPr>
          <p:cNvPr id="3075" name="Rectangle 3"/>
          <p:cNvSpPr>
            <a:spLocks noGrp="1" noChangeArrowheads="1"/>
          </p:cNvSpPr>
          <p:nvPr>
            <p:ph idx="1"/>
          </p:nvPr>
        </p:nvSpPr>
        <p:spPr>
          <a:xfrm>
            <a:off x="457200" y="1524000"/>
            <a:ext cx="8229600" cy="4800600"/>
          </a:xfrm>
        </p:spPr>
        <p:txBody>
          <a:bodyPr>
            <a:normAutofit/>
          </a:bodyPr>
          <a:lstStyle/>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The Pentateuch</a:t>
            </a:r>
            <a:r>
              <a:rPr lang="en-US" sz="2000" dirty="0" smtClean="0"/>
              <a:t>: Birth of a nation. Birth of law.</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The </a:t>
            </a:r>
            <a:r>
              <a:rPr lang="en-US" sz="2000" b="1" dirty="0" err="1" smtClean="0">
                <a:solidFill>
                  <a:srgbClr val="FF9933"/>
                </a:solidFill>
              </a:rPr>
              <a:t>deuteronomic</a:t>
            </a:r>
            <a:r>
              <a:rPr lang="en-US" sz="2000" b="1" dirty="0" smtClean="0">
                <a:solidFill>
                  <a:srgbClr val="FF9933"/>
                </a:solidFill>
              </a:rPr>
              <a:t> history</a:t>
            </a:r>
            <a:r>
              <a:rPr lang="en-US" sz="2000" dirty="0" smtClean="0">
                <a:solidFill>
                  <a:srgbClr val="FF9933"/>
                </a:solidFill>
              </a:rPr>
              <a:t> </a:t>
            </a:r>
            <a:r>
              <a:rPr lang="en-US" sz="2000" dirty="0" smtClean="0"/>
              <a:t>(The </a:t>
            </a:r>
            <a:r>
              <a:rPr lang="en-US" sz="2000" dirty="0" err="1" smtClean="0"/>
              <a:t>deuteronomic</a:t>
            </a:r>
            <a:r>
              <a:rPr lang="en-US" sz="2000" dirty="0" smtClean="0"/>
              <a:t> hypothesis – obey and be blessed, disobey the law and be cursed) </a:t>
            </a:r>
          </a:p>
          <a:p>
            <a:pPr marL="640080" lvl="1" eaLnBrk="1" fontAlgn="auto" hangingPunct="1">
              <a:lnSpc>
                <a:spcPct val="80000"/>
              </a:lnSpc>
              <a:spcAft>
                <a:spcPts val="0"/>
              </a:spcAft>
              <a:defRPr/>
            </a:pPr>
            <a:r>
              <a:rPr lang="en-US" sz="1800" dirty="0" smtClean="0"/>
              <a:t>Often, this philosophy seems to be overlaid by later redactors.</a:t>
            </a:r>
          </a:p>
          <a:p>
            <a:pPr marL="640080" lvl="1" eaLnBrk="1" fontAlgn="auto" hangingPunct="1">
              <a:lnSpc>
                <a:spcPct val="80000"/>
              </a:lnSpc>
              <a:spcAft>
                <a:spcPts val="0"/>
              </a:spcAft>
              <a:defRPr/>
            </a:pPr>
            <a:r>
              <a:rPr lang="en-US" sz="1800" dirty="0" smtClean="0"/>
              <a:t>God is very involved with his people. Yes and no. Sometimes very human and very close. Sometimes very distant and arbitrary.</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Noah-</a:t>
            </a:r>
            <a:r>
              <a:rPr lang="en-US" sz="2000" dirty="0" smtClean="0"/>
              <a:t> chosen as upright in his generation</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Abraham-</a:t>
            </a:r>
            <a:r>
              <a:rPr lang="en-US" sz="2000" dirty="0" smtClean="0"/>
              <a:t> chosen and tested. Father of  the Jews; faithful</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Moses-</a:t>
            </a:r>
            <a:r>
              <a:rPr lang="en-US" sz="2000" dirty="0" smtClean="0"/>
              <a:t> greatest prophet. He spoke with God face to face.  </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Joshua-</a:t>
            </a:r>
            <a:r>
              <a:rPr lang="en-US" sz="2000" dirty="0" smtClean="0"/>
              <a:t> military leader. Always victorious (God close)</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Judges-</a:t>
            </a:r>
            <a:r>
              <a:rPr lang="en-US" sz="2000" dirty="0" smtClean="0"/>
              <a:t> fragmented tribal groups (God not close)</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Saul-</a:t>
            </a:r>
            <a:r>
              <a:rPr lang="en-US" sz="2000" dirty="0" smtClean="0"/>
              <a:t> appealing but doomed from the beginning. (You wanted a king, so here you are, but you’re not </a:t>
            </a:r>
            <a:r>
              <a:rPr lang="en-US" sz="2000" dirty="0" err="1" smtClean="0"/>
              <a:t>gonna</a:t>
            </a:r>
            <a:r>
              <a:rPr lang="en-US" sz="2000" dirty="0" smtClean="0"/>
              <a:t> like it!) </a:t>
            </a:r>
          </a:p>
          <a:p>
            <a:pPr eaLnBrk="1" fontAlgn="auto" hangingPunct="1">
              <a:lnSpc>
                <a:spcPct val="80000"/>
              </a:lnSpc>
              <a:spcBef>
                <a:spcPts val="0"/>
              </a:spcBef>
              <a:spcAft>
                <a:spcPts val="0"/>
              </a:spcAft>
              <a:buFont typeface="Wingdings 2"/>
              <a:buChar char=""/>
              <a:defRPr/>
            </a:pPr>
            <a:r>
              <a:rPr lang="en-US" sz="2000" b="1" dirty="0" smtClean="0">
                <a:solidFill>
                  <a:srgbClr val="FF9933"/>
                </a:solidFill>
              </a:rPr>
              <a:t>David-</a:t>
            </a:r>
            <a:r>
              <a:rPr lang="en-US" sz="2000" dirty="0" smtClean="0"/>
              <a:t> a passionate and righteous man, a musician, a shepherd, a warrior, a lover; sins but asks forgiveness. </a:t>
            </a:r>
            <a:endParaRPr lang="en-US" sz="2000" dirty="0" smtClean="0"/>
          </a:p>
          <a:p>
            <a:pPr marL="640080" lvl="1" eaLnBrk="1" fontAlgn="auto" hangingPunct="1">
              <a:lnSpc>
                <a:spcPct val="80000"/>
              </a:lnSpc>
              <a:spcAft>
                <a:spcPts val="0"/>
              </a:spcAft>
              <a:defRPr/>
            </a:pPr>
            <a:r>
              <a:rPr lang="en-US" sz="1800" dirty="0"/>
              <a:t>We know him through his relationships with others.</a:t>
            </a:r>
          </a:p>
          <a:p>
            <a:pPr marL="640080" lvl="1" eaLnBrk="1" fontAlgn="auto" hangingPunct="1">
              <a:lnSpc>
                <a:spcPct val="80000"/>
              </a:lnSpc>
              <a:spcAft>
                <a:spcPts val="0"/>
              </a:spcAft>
              <a:defRPr/>
            </a:pPr>
            <a:r>
              <a:rPr lang="en-US" sz="1800" dirty="0">
                <a:solidFill>
                  <a:schemeClr val="accent3">
                    <a:lumMod val="60000"/>
                    <a:lumOff val="40000"/>
                  </a:schemeClr>
                </a:solidFill>
              </a:rPr>
              <a:t>Abner, Joab, Saul, Jonathan, Michal, Goliath, Absalom, Bathsheba  </a:t>
            </a:r>
          </a:p>
          <a:p>
            <a:pPr eaLnBrk="1" fontAlgn="auto" hangingPunct="1">
              <a:lnSpc>
                <a:spcPct val="80000"/>
              </a:lnSpc>
              <a:spcBef>
                <a:spcPts val="0"/>
              </a:spcBef>
              <a:spcAft>
                <a:spcPts val="0"/>
              </a:spcAft>
              <a:buFont typeface="Wingdings 2"/>
              <a:buChar char=""/>
              <a:defRPr/>
            </a:pPr>
            <a:r>
              <a:rPr lang="en-US" sz="2000" b="1" dirty="0" smtClean="0">
                <a:solidFill>
                  <a:srgbClr val="D09E00"/>
                </a:solidFill>
              </a:rPr>
              <a:t>Solomon-</a:t>
            </a:r>
            <a:r>
              <a:rPr lang="en-US" sz="2000" dirty="0" smtClean="0">
                <a:solidFill>
                  <a:srgbClr val="D09E00"/>
                </a:solidFill>
              </a:rPr>
              <a:t> </a:t>
            </a:r>
            <a:r>
              <a:rPr lang="en-US" sz="2000" dirty="0" smtClean="0"/>
              <a:t>symbol of wisdom</a:t>
            </a:r>
            <a:endParaRPr lang="en-US" sz="2000" dirty="0" smtClean="0"/>
          </a:p>
        </p:txBody>
      </p:sp>
    </p:spTree>
    <p:extLst>
      <p:ext uri="{BB962C8B-B14F-4D97-AF65-F5344CB8AC3E}">
        <p14:creationId xmlns:p14="http://schemas.microsoft.com/office/powerpoint/2010/main" val="186851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736600"/>
          </a:xfrm>
        </p:spPr>
        <p:txBody>
          <a:bodyPr/>
          <a:lstStyle/>
          <a:p>
            <a:pPr>
              <a:defRPr/>
            </a:pPr>
            <a:r>
              <a:rPr lang="en-US" sz="4000" dirty="0" smtClean="0"/>
              <a:t>Eight time periods in the </a:t>
            </a:r>
            <a:r>
              <a:rPr lang="en-US" sz="4000" dirty="0" err="1" smtClean="0"/>
              <a:t>TaNaK</a:t>
            </a:r>
            <a:endParaRPr lang="en-US" sz="4000" dirty="0"/>
          </a:p>
        </p:txBody>
      </p:sp>
      <p:sp>
        <p:nvSpPr>
          <p:cNvPr id="12291" name="Content Placeholder 2"/>
          <p:cNvSpPr>
            <a:spLocks noGrp="1"/>
          </p:cNvSpPr>
          <p:nvPr>
            <p:ph idx="1"/>
          </p:nvPr>
        </p:nvSpPr>
        <p:spPr/>
        <p:txBody>
          <a:bodyPr/>
          <a:lstStyle/>
          <a:p>
            <a:endParaRPr lang="en-US" altLang="en-US" smtClean="0"/>
          </a:p>
          <a:p>
            <a:endParaRPr lang="en-US" altLang="en-US" smtClean="0"/>
          </a:p>
        </p:txBody>
      </p:sp>
      <p:graphicFrame>
        <p:nvGraphicFramePr>
          <p:cNvPr id="4" name="Table 3"/>
          <p:cNvGraphicFramePr>
            <a:graphicFrameLocks noGrp="1"/>
          </p:cNvGraphicFramePr>
          <p:nvPr>
            <p:extLst>
              <p:ext uri="{D42A27DB-BD31-4B8C-83A1-F6EECF244321}">
                <p14:modId xmlns:p14="http://schemas.microsoft.com/office/powerpoint/2010/main" val="3545037274"/>
              </p:ext>
            </p:extLst>
          </p:nvPr>
        </p:nvGraphicFramePr>
        <p:xfrm>
          <a:off x="533400" y="2514600"/>
          <a:ext cx="8153400" cy="3688056"/>
        </p:xfrm>
        <a:graphic>
          <a:graphicData uri="http://schemas.openxmlformats.org/drawingml/2006/table">
            <a:tbl>
              <a:tblPr firstRow="1" bandRow="1">
                <a:tableStyleId>{5C22544A-7EE6-4342-B048-85BDC9FD1C3A}</a:tableStyleId>
              </a:tblPr>
              <a:tblGrid>
                <a:gridCol w="1019175"/>
                <a:gridCol w="1019175"/>
                <a:gridCol w="1019175"/>
                <a:gridCol w="1019175"/>
                <a:gridCol w="1019175"/>
                <a:gridCol w="1019175"/>
                <a:gridCol w="1019175"/>
                <a:gridCol w="1019175"/>
              </a:tblGrid>
              <a:tr h="731457">
                <a:tc>
                  <a:txBody>
                    <a:bodyPr/>
                    <a:lstStyle/>
                    <a:p>
                      <a:r>
                        <a:rPr lang="en-US" sz="1400" dirty="0" smtClean="0"/>
                        <a:t>Pre-history</a:t>
                      </a:r>
                      <a:endParaRPr lang="en-US" sz="1400" dirty="0"/>
                    </a:p>
                  </a:txBody>
                  <a:tcPr marT="45716" marB="45716"/>
                </a:tc>
                <a:tc>
                  <a:txBody>
                    <a:bodyPr/>
                    <a:lstStyle/>
                    <a:p>
                      <a:r>
                        <a:rPr lang="en-US" sz="1400" dirty="0" err="1" smtClean="0"/>
                        <a:t>Patri-archs</a:t>
                      </a:r>
                      <a:endParaRPr lang="en-US" sz="1400" dirty="0"/>
                    </a:p>
                  </a:txBody>
                  <a:tcPr marT="45716" marB="45716"/>
                </a:tc>
                <a:tc>
                  <a:txBody>
                    <a:bodyPr/>
                    <a:lstStyle/>
                    <a:p>
                      <a:r>
                        <a:rPr lang="en-US" sz="1400" dirty="0" err="1" smtClean="0"/>
                        <a:t>Becom-ing</a:t>
                      </a:r>
                      <a:r>
                        <a:rPr lang="en-US" sz="1400" dirty="0" smtClean="0"/>
                        <a:t> a Nation</a:t>
                      </a:r>
                      <a:endParaRPr lang="en-US" sz="1400" dirty="0"/>
                    </a:p>
                  </a:txBody>
                  <a:tcPr marT="45716" marB="45716"/>
                </a:tc>
                <a:tc>
                  <a:txBody>
                    <a:bodyPr/>
                    <a:lstStyle/>
                    <a:p>
                      <a:r>
                        <a:rPr lang="en-US" sz="1400" dirty="0" smtClean="0"/>
                        <a:t>Claim-</a:t>
                      </a:r>
                      <a:r>
                        <a:rPr lang="en-US" sz="1400" dirty="0" err="1" smtClean="0"/>
                        <a:t>ing</a:t>
                      </a:r>
                      <a:r>
                        <a:rPr lang="en-US" sz="1400" dirty="0" smtClean="0"/>
                        <a:t> the Land</a:t>
                      </a:r>
                      <a:endParaRPr lang="en-US" sz="1400" dirty="0"/>
                    </a:p>
                  </a:txBody>
                  <a:tcPr marT="45716" marB="45716"/>
                </a:tc>
                <a:tc>
                  <a:txBody>
                    <a:bodyPr/>
                    <a:lstStyle/>
                    <a:p>
                      <a:r>
                        <a:rPr lang="en-US" sz="1400" dirty="0" smtClean="0"/>
                        <a:t>United Kingdom</a:t>
                      </a:r>
                      <a:endParaRPr lang="en-US" sz="1400" dirty="0"/>
                    </a:p>
                  </a:txBody>
                  <a:tcPr marT="45716" marB="45716"/>
                </a:tc>
                <a:tc>
                  <a:txBody>
                    <a:bodyPr/>
                    <a:lstStyle/>
                    <a:p>
                      <a:r>
                        <a:rPr lang="en-US" sz="1400" dirty="0" smtClean="0"/>
                        <a:t>Divided </a:t>
                      </a:r>
                      <a:r>
                        <a:rPr lang="en-US" sz="1400" dirty="0" smtClean="0"/>
                        <a:t>Kingdom</a:t>
                      </a:r>
                      <a:br>
                        <a:rPr lang="en-US" sz="1400" dirty="0" smtClean="0"/>
                      </a:br>
                      <a:r>
                        <a:rPr lang="en-US" sz="1400" b="0" dirty="0" smtClean="0"/>
                        <a:t>(Prophets)</a:t>
                      </a:r>
                      <a:endParaRPr lang="en-US" sz="1400" b="0" dirty="0"/>
                    </a:p>
                  </a:txBody>
                  <a:tcPr marT="45716" marB="45716"/>
                </a:tc>
                <a:tc>
                  <a:txBody>
                    <a:bodyPr/>
                    <a:lstStyle/>
                    <a:p>
                      <a:r>
                        <a:rPr lang="en-US" sz="1400" dirty="0" smtClean="0"/>
                        <a:t>Exile</a:t>
                      </a:r>
                      <a:endParaRPr lang="en-US" sz="1400" dirty="0"/>
                    </a:p>
                  </a:txBody>
                  <a:tcPr marT="45716" marB="45716"/>
                </a:tc>
                <a:tc>
                  <a:txBody>
                    <a:bodyPr/>
                    <a:lstStyle/>
                    <a:p>
                      <a:r>
                        <a:rPr lang="en-US" sz="1400" dirty="0" smtClean="0"/>
                        <a:t>Post-exile</a:t>
                      </a:r>
                      <a:endParaRPr lang="en-US" sz="1400" dirty="0"/>
                    </a:p>
                  </a:txBody>
                  <a:tcPr marT="45716" marB="45716"/>
                </a:tc>
              </a:tr>
              <a:tr h="1584824">
                <a:tc>
                  <a:txBody>
                    <a:bodyPr/>
                    <a:lstStyle/>
                    <a:p>
                      <a:r>
                        <a:rPr lang="en-US" sz="1400" dirty="0" smtClean="0"/>
                        <a:t>Creation</a:t>
                      </a:r>
                    </a:p>
                    <a:p>
                      <a:r>
                        <a:rPr lang="en-US" sz="1400" dirty="0" smtClean="0"/>
                        <a:t>First murder</a:t>
                      </a:r>
                    </a:p>
                    <a:p>
                      <a:r>
                        <a:rPr lang="en-US" sz="1400" dirty="0" smtClean="0"/>
                        <a:t>Flood</a:t>
                      </a:r>
                      <a:br>
                        <a:rPr lang="en-US" sz="1400" dirty="0" smtClean="0"/>
                      </a:br>
                      <a:r>
                        <a:rPr lang="en-US" sz="1400" dirty="0" smtClean="0"/>
                        <a:t>Babel</a:t>
                      </a:r>
                    </a:p>
                    <a:p>
                      <a:endParaRPr lang="en-US" sz="1400" dirty="0"/>
                    </a:p>
                  </a:txBody>
                  <a:tcPr marT="45716" marB="45716"/>
                </a:tc>
                <a:tc>
                  <a:txBody>
                    <a:bodyPr/>
                    <a:lstStyle/>
                    <a:p>
                      <a:r>
                        <a:rPr lang="en-US" sz="1400" dirty="0" smtClean="0"/>
                        <a:t>Abraham</a:t>
                      </a:r>
                      <a:br>
                        <a:rPr lang="en-US" sz="1400" dirty="0" smtClean="0"/>
                      </a:br>
                      <a:r>
                        <a:rPr lang="en-US" sz="1400" dirty="0" smtClean="0"/>
                        <a:t>Isaac</a:t>
                      </a:r>
                    </a:p>
                    <a:p>
                      <a:r>
                        <a:rPr lang="en-US" sz="1400" dirty="0" smtClean="0"/>
                        <a:t>Jacob</a:t>
                      </a:r>
                      <a:endParaRPr lang="en-US" sz="1400" dirty="0"/>
                    </a:p>
                  </a:txBody>
                  <a:tcPr marT="45716" marB="45716"/>
                </a:tc>
                <a:tc>
                  <a:txBody>
                    <a:bodyPr/>
                    <a:lstStyle/>
                    <a:p>
                      <a:r>
                        <a:rPr lang="en-US" sz="1400" dirty="0" smtClean="0"/>
                        <a:t>Moses</a:t>
                      </a:r>
                    </a:p>
                    <a:p>
                      <a:r>
                        <a:rPr lang="en-US" sz="1400" dirty="0" smtClean="0"/>
                        <a:t>From</a:t>
                      </a:r>
                      <a:r>
                        <a:rPr lang="en-US" sz="1400" baseline="0" dirty="0" smtClean="0"/>
                        <a:t> Egypt to the desert</a:t>
                      </a:r>
                      <a:endParaRPr lang="en-US" sz="1400" dirty="0"/>
                    </a:p>
                  </a:txBody>
                  <a:tcPr marT="45716" marB="45716"/>
                </a:tc>
                <a:tc>
                  <a:txBody>
                    <a:bodyPr/>
                    <a:lstStyle/>
                    <a:p>
                      <a:r>
                        <a:rPr lang="en-US" sz="1400" dirty="0" smtClean="0"/>
                        <a:t>Joshua and various judges</a:t>
                      </a:r>
                      <a:endParaRPr lang="en-US" sz="1400" dirty="0"/>
                    </a:p>
                  </a:txBody>
                  <a:tcPr marT="45716" marB="45716"/>
                </a:tc>
                <a:tc>
                  <a:txBody>
                    <a:bodyPr/>
                    <a:lstStyle/>
                    <a:p>
                      <a:r>
                        <a:rPr lang="en-US" sz="1400" dirty="0" smtClean="0"/>
                        <a:t>Saul</a:t>
                      </a:r>
                    </a:p>
                    <a:p>
                      <a:r>
                        <a:rPr lang="en-US" sz="1400" dirty="0" smtClean="0"/>
                        <a:t>David</a:t>
                      </a:r>
                    </a:p>
                    <a:p>
                      <a:r>
                        <a:rPr lang="en-US" sz="1400" dirty="0" smtClean="0"/>
                        <a:t>Solomon</a:t>
                      </a:r>
                      <a:endParaRPr lang="en-US" sz="1400" dirty="0"/>
                    </a:p>
                  </a:txBody>
                  <a:tcPr marT="45716" marB="45716"/>
                </a:tc>
                <a:tc>
                  <a:txBody>
                    <a:bodyPr/>
                    <a:lstStyle/>
                    <a:p>
                      <a:r>
                        <a:rPr lang="en-US" sz="1400" dirty="0" err="1" smtClean="0"/>
                        <a:t>Jeraboam</a:t>
                      </a:r>
                      <a:r>
                        <a:rPr lang="en-US" sz="1400" baseline="0" dirty="0" smtClean="0"/>
                        <a:t> &amp; </a:t>
                      </a:r>
                      <a:r>
                        <a:rPr lang="en-US" sz="1400" baseline="0" dirty="0" err="1" smtClean="0"/>
                        <a:t>Reaboam</a:t>
                      </a:r>
                      <a:endParaRPr lang="en-US" sz="1400" baseline="0" dirty="0" smtClean="0"/>
                    </a:p>
                    <a:p>
                      <a:r>
                        <a:rPr lang="en-US" sz="1400" baseline="0" dirty="0" smtClean="0"/>
                        <a:t>Ahab</a:t>
                      </a:r>
                      <a:endParaRPr lang="en-US" sz="1400" dirty="0"/>
                    </a:p>
                  </a:txBody>
                  <a:tcPr marT="45716" marB="45716"/>
                </a:tc>
                <a:tc>
                  <a:txBody>
                    <a:bodyPr/>
                    <a:lstStyle/>
                    <a:p>
                      <a:r>
                        <a:rPr lang="en-US" sz="1400" dirty="0" smtClean="0"/>
                        <a:t>Warnings from</a:t>
                      </a:r>
                      <a:r>
                        <a:rPr lang="en-US" sz="1400" baseline="0" dirty="0" smtClean="0"/>
                        <a:t> the prophets</a:t>
                      </a:r>
                    </a:p>
                    <a:p>
                      <a:endParaRPr lang="en-US" sz="1400" baseline="0" dirty="0" smtClean="0"/>
                    </a:p>
                    <a:p>
                      <a:r>
                        <a:rPr lang="en-US" sz="1400" baseline="0" dirty="0" smtClean="0"/>
                        <a:t>Daniel</a:t>
                      </a:r>
                      <a:br>
                        <a:rPr lang="en-US" sz="1400" baseline="0" dirty="0" smtClean="0"/>
                      </a:br>
                      <a:r>
                        <a:rPr lang="en-US" sz="1400" baseline="0" dirty="0" smtClean="0"/>
                        <a:t>Esther</a:t>
                      </a:r>
                    </a:p>
                    <a:p>
                      <a:endParaRPr lang="en-US" sz="1400" dirty="0"/>
                    </a:p>
                  </a:txBody>
                  <a:tcPr marT="45716" marB="45716"/>
                </a:tc>
                <a:tc>
                  <a:txBody>
                    <a:bodyPr/>
                    <a:lstStyle/>
                    <a:p>
                      <a:r>
                        <a:rPr lang="en-US" sz="1400" dirty="0" smtClean="0"/>
                        <a:t>Ezra-</a:t>
                      </a:r>
                      <a:r>
                        <a:rPr lang="en-US" sz="1400" dirty="0" err="1" smtClean="0"/>
                        <a:t>Nehimiah</a:t>
                      </a:r>
                      <a:endParaRPr lang="en-US" sz="1400" dirty="0" smtClean="0"/>
                    </a:p>
                    <a:p>
                      <a:endParaRPr lang="en-US" sz="1400" dirty="0"/>
                    </a:p>
                  </a:txBody>
                  <a:tcPr marT="45716" marB="45716"/>
                </a:tc>
              </a:tr>
              <a:tr h="1371482">
                <a:tc>
                  <a:txBody>
                    <a:bodyPr/>
                    <a:lstStyle/>
                    <a:p>
                      <a:r>
                        <a:rPr lang="en-US" sz="1400" dirty="0" smtClean="0"/>
                        <a:t>Genesis</a:t>
                      </a:r>
                      <a:endParaRPr lang="en-US" sz="1400" dirty="0"/>
                    </a:p>
                  </a:txBody>
                  <a:tcPr marT="45716" marB="45716"/>
                </a:tc>
                <a:tc>
                  <a:txBody>
                    <a:bodyPr/>
                    <a:lstStyle/>
                    <a:p>
                      <a:r>
                        <a:rPr lang="en-US" sz="1400" dirty="0" smtClean="0"/>
                        <a:t>Genesis</a:t>
                      </a:r>
                      <a:endParaRPr lang="en-US" sz="1400" dirty="0"/>
                    </a:p>
                  </a:txBody>
                  <a:tcPr marT="45716" marB="45716"/>
                </a:tc>
                <a:tc>
                  <a:txBody>
                    <a:bodyPr/>
                    <a:lstStyle/>
                    <a:p>
                      <a:r>
                        <a:rPr lang="en-US" sz="1400" dirty="0" smtClean="0"/>
                        <a:t>Exodus</a:t>
                      </a:r>
                      <a:br>
                        <a:rPr lang="en-US" sz="1400" dirty="0" smtClean="0"/>
                      </a:br>
                      <a:r>
                        <a:rPr lang="en-US" sz="1400" dirty="0" smtClean="0"/>
                        <a:t>Leviticus</a:t>
                      </a:r>
                    </a:p>
                    <a:p>
                      <a:r>
                        <a:rPr lang="en-US" sz="1400" dirty="0" smtClean="0"/>
                        <a:t>Numbers</a:t>
                      </a:r>
                    </a:p>
                    <a:p>
                      <a:r>
                        <a:rPr lang="en-US" sz="1400" dirty="0" err="1" smtClean="0"/>
                        <a:t>Deuter-onomy</a:t>
                      </a:r>
                      <a:endParaRPr lang="en-US" sz="1400" dirty="0" smtClean="0"/>
                    </a:p>
                    <a:p>
                      <a:endParaRPr lang="en-US" sz="1400" dirty="0"/>
                    </a:p>
                  </a:txBody>
                  <a:tcPr marT="45716" marB="45716"/>
                </a:tc>
                <a:tc>
                  <a:txBody>
                    <a:bodyPr/>
                    <a:lstStyle/>
                    <a:p>
                      <a:r>
                        <a:rPr lang="en-US" sz="1400" dirty="0" smtClean="0"/>
                        <a:t>Joshua</a:t>
                      </a:r>
                    </a:p>
                    <a:p>
                      <a:r>
                        <a:rPr lang="en-US" sz="1400" dirty="0" smtClean="0"/>
                        <a:t>Judges</a:t>
                      </a:r>
                      <a:endParaRPr lang="en-US" sz="1400" dirty="0"/>
                    </a:p>
                  </a:txBody>
                  <a:tcPr marT="45716" marB="45716"/>
                </a:tc>
                <a:tc>
                  <a:txBody>
                    <a:bodyPr/>
                    <a:lstStyle/>
                    <a:p>
                      <a:r>
                        <a:rPr lang="en-US" sz="1400" dirty="0" smtClean="0"/>
                        <a:t>1 &amp; 2</a:t>
                      </a:r>
                      <a:r>
                        <a:rPr lang="en-US" sz="1400" baseline="0" dirty="0" smtClean="0"/>
                        <a:t> Samuel</a:t>
                      </a:r>
                      <a:endParaRPr lang="en-US" sz="1400" dirty="0"/>
                    </a:p>
                  </a:txBody>
                  <a:tcPr marT="45716" marB="45716"/>
                </a:tc>
                <a:tc>
                  <a:txBody>
                    <a:bodyPr/>
                    <a:lstStyle/>
                    <a:p>
                      <a:r>
                        <a:rPr lang="en-US" sz="1400" dirty="0" smtClean="0"/>
                        <a:t>1 &amp; 2 Kings</a:t>
                      </a:r>
                      <a:endParaRPr lang="en-US" sz="1400" dirty="0"/>
                    </a:p>
                  </a:txBody>
                  <a:tcPr marT="45716" marB="45716"/>
                </a:tc>
                <a:tc>
                  <a:txBody>
                    <a:bodyPr/>
                    <a:lstStyle/>
                    <a:p>
                      <a:r>
                        <a:rPr lang="en-US" sz="1400" dirty="0" smtClean="0"/>
                        <a:t>Isaiah</a:t>
                      </a:r>
                    </a:p>
                    <a:p>
                      <a:r>
                        <a:rPr lang="en-US" sz="1400" dirty="0" smtClean="0"/>
                        <a:t>Jeremiah</a:t>
                      </a:r>
                    </a:p>
                    <a:p>
                      <a:r>
                        <a:rPr lang="en-US" sz="1400" dirty="0" smtClean="0"/>
                        <a:t>Ezekiel</a:t>
                      </a:r>
                    </a:p>
                    <a:p>
                      <a:endParaRPr lang="en-US" sz="1400" dirty="0"/>
                    </a:p>
                  </a:txBody>
                  <a:tcPr marT="45716" marB="45716"/>
                </a:tc>
                <a:tc>
                  <a:txBody>
                    <a:bodyPr/>
                    <a:lstStyle/>
                    <a:p>
                      <a:endParaRPr lang="en-US" sz="1400" dirty="0"/>
                    </a:p>
                  </a:txBody>
                  <a:tcPr marT="45716" marB="45716"/>
                </a:tc>
              </a:tr>
            </a:tbl>
          </a:graphicData>
        </a:graphic>
      </p:graphicFrame>
      <p:sp>
        <p:nvSpPr>
          <p:cNvPr id="5" name="Freeform 4"/>
          <p:cNvSpPr/>
          <p:nvPr/>
        </p:nvSpPr>
        <p:spPr>
          <a:xfrm>
            <a:off x="573088" y="1533525"/>
            <a:ext cx="8015287" cy="863600"/>
          </a:xfrm>
          <a:custGeom>
            <a:avLst/>
            <a:gdLst>
              <a:gd name="connsiteX0" fmla="*/ 0 w 8014447"/>
              <a:gd name="connsiteY0" fmla="*/ 806823 h 863830"/>
              <a:gd name="connsiteX1" fmla="*/ 322730 w 8014447"/>
              <a:gd name="connsiteY1" fmla="*/ 797859 h 863830"/>
              <a:gd name="connsiteX2" fmla="*/ 394447 w 8014447"/>
              <a:gd name="connsiteY2" fmla="*/ 815788 h 863830"/>
              <a:gd name="connsiteX3" fmla="*/ 475130 w 8014447"/>
              <a:gd name="connsiteY3" fmla="*/ 842682 h 863830"/>
              <a:gd name="connsiteX4" fmla="*/ 833718 w 8014447"/>
              <a:gd name="connsiteY4" fmla="*/ 833717 h 863830"/>
              <a:gd name="connsiteX5" fmla="*/ 887506 w 8014447"/>
              <a:gd name="connsiteY5" fmla="*/ 824753 h 863830"/>
              <a:gd name="connsiteX6" fmla="*/ 914400 w 8014447"/>
              <a:gd name="connsiteY6" fmla="*/ 806823 h 863830"/>
              <a:gd name="connsiteX7" fmla="*/ 941294 w 8014447"/>
              <a:gd name="connsiteY7" fmla="*/ 797859 h 863830"/>
              <a:gd name="connsiteX8" fmla="*/ 977153 w 8014447"/>
              <a:gd name="connsiteY8" fmla="*/ 788894 h 863830"/>
              <a:gd name="connsiteX9" fmla="*/ 1048871 w 8014447"/>
              <a:gd name="connsiteY9" fmla="*/ 770964 h 863830"/>
              <a:gd name="connsiteX10" fmla="*/ 1129553 w 8014447"/>
              <a:gd name="connsiteY10" fmla="*/ 735106 h 863830"/>
              <a:gd name="connsiteX11" fmla="*/ 1183341 w 8014447"/>
              <a:gd name="connsiteY11" fmla="*/ 726141 h 863830"/>
              <a:gd name="connsiteX12" fmla="*/ 1210235 w 8014447"/>
              <a:gd name="connsiteY12" fmla="*/ 717176 h 863830"/>
              <a:gd name="connsiteX13" fmla="*/ 1362635 w 8014447"/>
              <a:gd name="connsiteY13" fmla="*/ 708211 h 863830"/>
              <a:gd name="connsiteX14" fmla="*/ 1568824 w 8014447"/>
              <a:gd name="connsiteY14" fmla="*/ 717176 h 863830"/>
              <a:gd name="connsiteX15" fmla="*/ 1846730 w 8014447"/>
              <a:gd name="connsiteY15" fmla="*/ 690282 h 863830"/>
              <a:gd name="connsiteX16" fmla="*/ 1963271 w 8014447"/>
              <a:gd name="connsiteY16" fmla="*/ 663388 h 863830"/>
              <a:gd name="connsiteX17" fmla="*/ 2061883 w 8014447"/>
              <a:gd name="connsiteY17" fmla="*/ 636494 h 863830"/>
              <a:gd name="connsiteX18" fmla="*/ 2097741 w 8014447"/>
              <a:gd name="connsiteY18" fmla="*/ 627529 h 863830"/>
              <a:gd name="connsiteX19" fmla="*/ 2151530 w 8014447"/>
              <a:gd name="connsiteY19" fmla="*/ 609600 h 863830"/>
              <a:gd name="connsiteX20" fmla="*/ 2241177 w 8014447"/>
              <a:gd name="connsiteY20" fmla="*/ 618564 h 863830"/>
              <a:gd name="connsiteX21" fmla="*/ 2312894 w 8014447"/>
              <a:gd name="connsiteY21" fmla="*/ 609600 h 863830"/>
              <a:gd name="connsiteX22" fmla="*/ 2545977 w 8014447"/>
              <a:gd name="connsiteY22" fmla="*/ 600635 h 863830"/>
              <a:gd name="connsiteX23" fmla="*/ 2725271 w 8014447"/>
              <a:gd name="connsiteY23" fmla="*/ 582706 h 863830"/>
              <a:gd name="connsiteX24" fmla="*/ 2779059 w 8014447"/>
              <a:gd name="connsiteY24" fmla="*/ 564776 h 863830"/>
              <a:gd name="connsiteX25" fmla="*/ 2832847 w 8014447"/>
              <a:gd name="connsiteY25" fmla="*/ 537882 h 863830"/>
              <a:gd name="connsiteX26" fmla="*/ 2967318 w 8014447"/>
              <a:gd name="connsiteY26" fmla="*/ 528917 h 863830"/>
              <a:gd name="connsiteX27" fmla="*/ 3003177 w 8014447"/>
              <a:gd name="connsiteY27" fmla="*/ 502023 h 863830"/>
              <a:gd name="connsiteX28" fmla="*/ 3030071 w 8014447"/>
              <a:gd name="connsiteY28" fmla="*/ 475129 h 863830"/>
              <a:gd name="connsiteX29" fmla="*/ 3056965 w 8014447"/>
              <a:gd name="connsiteY29" fmla="*/ 457200 h 863830"/>
              <a:gd name="connsiteX30" fmla="*/ 3074894 w 8014447"/>
              <a:gd name="connsiteY30" fmla="*/ 439270 h 863830"/>
              <a:gd name="connsiteX31" fmla="*/ 3101788 w 8014447"/>
              <a:gd name="connsiteY31" fmla="*/ 430306 h 863830"/>
              <a:gd name="connsiteX32" fmla="*/ 3191435 w 8014447"/>
              <a:gd name="connsiteY32" fmla="*/ 376517 h 863830"/>
              <a:gd name="connsiteX33" fmla="*/ 3263153 w 8014447"/>
              <a:gd name="connsiteY33" fmla="*/ 358588 h 863830"/>
              <a:gd name="connsiteX34" fmla="*/ 3299012 w 8014447"/>
              <a:gd name="connsiteY34" fmla="*/ 340659 h 863830"/>
              <a:gd name="connsiteX35" fmla="*/ 3514165 w 8014447"/>
              <a:gd name="connsiteY35" fmla="*/ 349623 h 863830"/>
              <a:gd name="connsiteX36" fmla="*/ 3532094 w 8014447"/>
              <a:gd name="connsiteY36" fmla="*/ 367553 h 863830"/>
              <a:gd name="connsiteX37" fmla="*/ 3612777 w 8014447"/>
              <a:gd name="connsiteY37" fmla="*/ 430306 h 863830"/>
              <a:gd name="connsiteX38" fmla="*/ 3639671 w 8014447"/>
              <a:gd name="connsiteY38" fmla="*/ 457200 h 863830"/>
              <a:gd name="connsiteX39" fmla="*/ 3693459 w 8014447"/>
              <a:gd name="connsiteY39" fmla="*/ 493059 h 863830"/>
              <a:gd name="connsiteX40" fmla="*/ 3720353 w 8014447"/>
              <a:gd name="connsiteY40" fmla="*/ 502023 h 863830"/>
              <a:gd name="connsiteX41" fmla="*/ 3765177 w 8014447"/>
              <a:gd name="connsiteY41" fmla="*/ 510988 h 863830"/>
              <a:gd name="connsiteX42" fmla="*/ 3801035 w 8014447"/>
              <a:gd name="connsiteY42" fmla="*/ 519953 h 863830"/>
              <a:gd name="connsiteX43" fmla="*/ 4034118 w 8014447"/>
              <a:gd name="connsiteY43" fmla="*/ 502023 h 863830"/>
              <a:gd name="connsiteX44" fmla="*/ 4078941 w 8014447"/>
              <a:gd name="connsiteY44" fmla="*/ 493059 h 863830"/>
              <a:gd name="connsiteX45" fmla="*/ 4159624 w 8014447"/>
              <a:gd name="connsiteY45" fmla="*/ 466164 h 863830"/>
              <a:gd name="connsiteX46" fmla="*/ 4177553 w 8014447"/>
              <a:gd name="connsiteY46" fmla="*/ 439270 h 863830"/>
              <a:gd name="connsiteX47" fmla="*/ 4204447 w 8014447"/>
              <a:gd name="connsiteY47" fmla="*/ 430306 h 863830"/>
              <a:gd name="connsiteX48" fmla="*/ 4258235 w 8014447"/>
              <a:gd name="connsiteY48" fmla="*/ 403411 h 863830"/>
              <a:gd name="connsiteX49" fmla="*/ 4312024 w 8014447"/>
              <a:gd name="connsiteY49" fmla="*/ 367553 h 863830"/>
              <a:gd name="connsiteX50" fmla="*/ 4329953 w 8014447"/>
              <a:gd name="connsiteY50" fmla="*/ 349623 h 863830"/>
              <a:gd name="connsiteX51" fmla="*/ 4365812 w 8014447"/>
              <a:gd name="connsiteY51" fmla="*/ 340659 h 863830"/>
              <a:gd name="connsiteX52" fmla="*/ 4392706 w 8014447"/>
              <a:gd name="connsiteY52" fmla="*/ 331694 h 863830"/>
              <a:gd name="connsiteX53" fmla="*/ 4473388 w 8014447"/>
              <a:gd name="connsiteY53" fmla="*/ 259976 h 863830"/>
              <a:gd name="connsiteX54" fmla="*/ 4500283 w 8014447"/>
              <a:gd name="connsiteY54" fmla="*/ 251011 h 863830"/>
              <a:gd name="connsiteX55" fmla="*/ 4563035 w 8014447"/>
              <a:gd name="connsiteY55" fmla="*/ 206188 h 863830"/>
              <a:gd name="connsiteX56" fmla="*/ 4607859 w 8014447"/>
              <a:gd name="connsiteY56" fmla="*/ 170329 h 863830"/>
              <a:gd name="connsiteX57" fmla="*/ 4616824 w 8014447"/>
              <a:gd name="connsiteY57" fmla="*/ 143435 h 863830"/>
              <a:gd name="connsiteX58" fmla="*/ 4688541 w 8014447"/>
              <a:gd name="connsiteY58" fmla="*/ 80682 h 863830"/>
              <a:gd name="connsiteX59" fmla="*/ 4715435 w 8014447"/>
              <a:gd name="connsiteY59" fmla="*/ 71717 h 863830"/>
              <a:gd name="connsiteX60" fmla="*/ 4787153 w 8014447"/>
              <a:gd name="connsiteY60" fmla="*/ 8964 h 863830"/>
              <a:gd name="connsiteX61" fmla="*/ 4814047 w 8014447"/>
              <a:gd name="connsiteY61" fmla="*/ 0 h 863830"/>
              <a:gd name="connsiteX62" fmla="*/ 4876800 w 8014447"/>
              <a:gd name="connsiteY62" fmla="*/ 8964 h 863830"/>
              <a:gd name="connsiteX63" fmla="*/ 4957483 w 8014447"/>
              <a:gd name="connsiteY63" fmla="*/ 26894 h 863830"/>
              <a:gd name="connsiteX64" fmla="*/ 4993341 w 8014447"/>
              <a:gd name="connsiteY64" fmla="*/ 44823 h 863830"/>
              <a:gd name="connsiteX65" fmla="*/ 5020235 w 8014447"/>
              <a:gd name="connsiteY65" fmla="*/ 62753 h 863830"/>
              <a:gd name="connsiteX66" fmla="*/ 5065059 w 8014447"/>
              <a:gd name="connsiteY66" fmla="*/ 71717 h 863830"/>
              <a:gd name="connsiteX67" fmla="*/ 5100918 w 8014447"/>
              <a:gd name="connsiteY67" fmla="*/ 89647 h 863830"/>
              <a:gd name="connsiteX68" fmla="*/ 5127812 w 8014447"/>
              <a:gd name="connsiteY68" fmla="*/ 98611 h 863830"/>
              <a:gd name="connsiteX69" fmla="*/ 5172635 w 8014447"/>
              <a:gd name="connsiteY69" fmla="*/ 134470 h 863830"/>
              <a:gd name="connsiteX70" fmla="*/ 5199530 w 8014447"/>
              <a:gd name="connsiteY70" fmla="*/ 143435 h 863830"/>
              <a:gd name="connsiteX71" fmla="*/ 5244353 w 8014447"/>
              <a:gd name="connsiteY71" fmla="*/ 161364 h 863830"/>
              <a:gd name="connsiteX72" fmla="*/ 5271247 w 8014447"/>
              <a:gd name="connsiteY72" fmla="*/ 170329 h 863830"/>
              <a:gd name="connsiteX73" fmla="*/ 5342965 w 8014447"/>
              <a:gd name="connsiteY73" fmla="*/ 197223 h 863830"/>
              <a:gd name="connsiteX74" fmla="*/ 5369859 w 8014447"/>
              <a:gd name="connsiteY74" fmla="*/ 215153 h 863830"/>
              <a:gd name="connsiteX75" fmla="*/ 5441577 w 8014447"/>
              <a:gd name="connsiteY75" fmla="*/ 233082 h 863830"/>
              <a:gd name="connsiteX76" fmla="*/ 5468471 w 8014447"/>
              <a:gd name="connsiteY76" fmla="*/ 242047 h 863830"/>
              <a:gd name="connsiteX77" fmla="*/ 5504330 w 8014447"/>
              <a:gd name="connsiteY77" fmla="*/ 251011 h 863830"/>
              <a:gd name="connsiteX78" fmla="*/ 5585012 w 8014447"/>
              <a:gd name="connsiteY78" fmla="*/ 313764 h 863830"/>
              <a:gd name="connsiteX79" fmla="*/ 5629835 w 8014447"/>
              <a:gd name="connsiteY79" fmla="*/ 322729 h 863830"/>
              <a:gd name="connsiteX80" fmla="*/ 5683624 w 8014447"/>
              <a:gd name="connsiteY80" fmla="*/ 367553 h 863830"/>
              <a:gd name="connsiteX81" fmla="*/ 5710518 w 8014447"/>
              <a:gd name="connsiteY81" fmla="*/ 376517 h 863830"/>
              <a:gd name="connsiteX82" fmla="*/ 5737412 w 8014447"/>
              <a:gd name="connsiteY82" fmla="*/ 421341 h 863830"/>
              <a:gd name="connsiteX83" fmla="*/ 5755341 w 8014447"/>
              <a:gd name="connsiteY83" fmla="*/ 448235 h 863830"/>
              <a:gd name="connsiteX84" fmla="*/ 5791200 w 8014447"/>
              <a:gd name="connsiteY84" fmla="*/ 466164 h 863830"/>
              <a:gd name="connsiteX85" fmla="*/ 5827059 w 8014447"/>
              <a:gd name="connsiteY85" fmla="*/ 502023 h 863830"/>
              <a:gd name="connsiteX86" fmla="*/ 5871883 w 8014447"/>
              <a:gd name="connsiteY86" fmla="*/ 546847 h 863830"/>
              <a:gd name="connsiteX87" fmla="*/ 5943600 w 8014447"/>
              <a:gd name="connsiteY87" fmla="*/ 600635 h 863830"/>
              <a:gd name="connsiteX88" fmla="*/ 6015318 w 8014447"/>
              <a:gd name="connsiteY88" fmla="*/ 663388 h 863830"/>
              <a:gd name="connsiteX89" fmla="*/ 6051177 w 8014447"/>
              <a:gd name="connsiteY89" fmla="*/ 672353 h 863830"/>
              <a:gd name="connsiteX90" fmla="*/ 6087035 w 8014447"/>
              <a:gd name="connsiteY90" fmla="*/ 708211 h 863830"/>
              <a:gd name="connsiteX91" fmla="*/ 6113930 w 8014447"/>
              <a:gd name="connsiteY91" fmla="*/ 735106 h 863830"/>
              <a:gd name="connsiteX92" fmla="*/ 6131859 w 8014447"/>
              <a:gd name="connsiteY92" fmla="*/ 762000 h 863830"/>
              <a:gd name="connsiteX93" fmla="*/ 6266330 w 8014447"/>
              <a:gd name="connsiteY93" fmla="*/ 788894 h 863830"/>
              <a:gd name="connsiteX94" fmla="*/ 6338047 w 8014447"/>
              <a:gd name="connsiteY94" fmla="*/ 806823 h 863830"/>
              <a:gd name="connsiteX95" fmla="*/ 6409765 w 8014447"/>
              <a:gd name="connsiteY95" fmla="*/ 815788 h 863830"/>
              <a:gd name="connsiteX96" fmla="*/ 6615953 w 8014447"/>
              <a:gd name="connsiteY96" fmla="*/ 851647 h 863830"/>
              <a:gd name="connsiteX97" fmla="*/ 6813177 w 8014447"/>
              <a:gd name="connsiteY97" fmla="*/ 860611 h 863830"/>
              <a:gd name="connsiteX98" fmla="*/ 7198659 w 8014447"/>
              <a:gd name="connsiteY98" fmla="*/ 842682 h 863830"/>
              <a:gd name="connsiteX99" fmla="*/ 7342094 w 8014447"/>
              <a:gd name="connsiteY99" fmla="*/ 824753 h 863830"/>
              <a:gd name="connsiteX100" fmla="*/ 7377953 w 8014447"/>
              <a:gd name="connsiteY100" fmla="*/ 815788 h 863830"/>
              <a:gd name="connsiteX101" fmla="*/ 7431741 w 8014447"/>
              <a:gd name="connsiteY101" fmla="*/ 797859 h 863830"/>
              <a:gd name="connsiteX102" fmla="*/ 7557247 w 8014447"/>
              <a:gd name="connsiteY102" fmla="*/ 770964 h 863830"/>
              <a:gd name="connsiteX103" fmla="*/ 7575177 w 8014447"/>
              <a:gd name="connsiteY103" fmla="*/ 753035 h 863830"/>
              <a:gd name="connsiteX104" fmla="*/ 7620000 w 8014447"/>
              <a:gd name="connsiteY104" fmla="*/ 744070 h 863830"/>
              <a:gd name="connsiteX105" fmla="*/ 7646894 w 8014447"/>
              <a:gd name="connsiteY105" fmla="*/ 735106 h 863830"/>
              <a:gd name="connsiteX106" fmla="*/ 7745506 w 8014447"/>
              <a:gd name="connsiteY106" fmla="*/ 708211 h 863830"/>
              <a:gd name="connsiteX107" fmla="*/ 7772400 w 8014447"/>
              <a:gd name="connsiteY107" fmla="*/ 699247 h 863830"/>
              <a:gd name="connsiteX108" fmla="*/ 7844118 w 8014447"/>
              <a:gd name="connsiteY108" fmla="*/ 690282 h 863830"/>
              <a:gd name="connsiteX109" fmla="*/ 7942730 w 8014447"/>
              <a:gd name="connsiteY109" fmla="*/ 672353 h 863830"/>
              <a:gd name="connsiteX110" fmla="*/ 7978588 w 8014447"/>
              <a:gd name="connsiteY110" fmla="*/ 663388 h 863830"/>
              <a:gd name="connsiteX111" fmla="*/ 8014447 w 8014447"/>
              <a:gd name="connsiteY111" fmla="*/ 654423 h 863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8014447" h="863830">
                <a:moveTo>
                  <a:pt x="0" y="806823"/>
                </a:moveTo>
                <a:cubicBezTo>
                  <a:pt x="144821" y="796479"/>
                  <a:pt x="205177" y="775818"/>
                  <a:pt x="322730" y="797859"/>
                </a:cubicBezTo>
                <a:cubicBezTo>
                  <a:pt x="346949" y="802400"/>
                  <a:pt x="371070" y="807996"/>
                  <a:pt x="394447" y="815788"/>
                </a:cubicBezTo>
                <a:lnTo>
                  <a:pt x="475130" y="842682"/>
                </a:lnTo>
                <a:lnTo>
                  <a:pt x="833718" y="833717"/>
                </a:lnTo>
                <a:cubicBezTo>
                  <a:pt x="851877" y="832927"/>
                  <a:pt x="870262" y="830501"/>
                  <a:pt x="887506" y="824753"/>
                </a:cubicBezTo>
                <a:cubicBezTo>
                  <a:pt x="897727" y="821346"/>
                  <a:pt x="904763" y="811641"/>
                  <a:pt x="914400" y="806823"/>
                </a:cubicBezTo>
                <a:cubicBezTo>
                  <a:pt x="922852" y="802597"/>
                  <a:pt x="932208" y="800455"/>
                  <a:pt x="941294" y="797859"/>
                </a:cubicBezTo>
                <a:cubicBezTo>
                  <a:pt x="953141" y="794474"/>
                  <a:pt x="965126" y="791567"/>
                  <a:pt x="977153" y="788894"/>
                </a:cubicBezTo>
                <a:cubicBezTo>
                  <a:pt x="1006299" y="782417"/>
                  <a:pt x="1022991" y="782055"/>
                  <a:pt x="1048871" y="770964"/>
                </a:cubicBezTo>
                <a:cubicBezTo>
                  <a:pt x="1083338" y="756192"/>
                  <a:pt x="1091329" y="745531"/>
                  <a:pt x="1129553" y="735106"/>
                </a:cubicBezTo>
                <a:cubicBezTo>
                  <a:pt x="1147089" y="730323"/>
                  <a:pt x="1165597" y="730084"/>
                  <a:pt x="1183341" y="726141"/>
                </a:cubicBezTo>
                <a:cubicBezTo>
                  <a:pt x="1192566" y="724091"/>
                  <a:pt x="1200832" y="718116"/>
                  <a:pt x="1210235" y="717176"/>
                </a:cubicBezTo>
                <a:cubicBezTo>
                  <a:pt x="1260870" y="712112"/>
                  <a:pt x="1311835" y="711199"/>
                  <a:pt x="1362635" y="708211"/>
                </a:cubicBezTo>
                <a:cubicBezTo>
                  <a:pt x="1431365" y="711199"/>
                  <a:pt x="1500077" y="719722"/>
                  <a:pt x="1568824" y="717176"/>
                </a:cubicBezTo>
                <a:cubicBezTo>
                  <a:pt x="1661828" y="713731"/>
                  <a:pt x="1846730" y="690282"/>
                  <a:pt x="1846730" y="690282"/>
                </a:cubicBezTo>
                <a:cubicBezTo>
                  <a:pt x="1900862" y="654194"/>
                  <a:pt x="1856630" y="677607"/>
                  <a:pt x="1963271" y="663388"/>
                </a:cubicBezTo>
                <a:cubicBezTo>
                  <a:pt x="2029708" y="654529"/>
                  <a:pt x="1989817" y="654512"/>
                  <a:pt x="2061883" y="636494"/>
                </a:cubicBezTo>
                <a:cubicBezTo>
                  <a:pt x="2073836" y="633506"/>
                  <a:pt x="2085940" y="631069"/>
                  <a:pt x="2097741" y="627529"/>
                </a:cubicBezTo>
                <a:cubicBezTo>
                  <a:pt x="2115843" y="622098"/>
                  <a:pt x="2151530" y="609600"/>
                  <a:pt x="2151530" y="609600"/>
                </a:cubicBezTo>
                <a:cubicBezTo>
                  <a:pt x="2181412" y="612588"/>
                  <a:pt x="2211146" y="618564"/>
                  <a:pt x="2241177" y="618564"/>
                </a:cubicBezTo>
                <a:cubicBezTo>
                  <a:pt x="2265269" y="618564"/>
                  <a:pt x="2288844" y="611015"/>
                  <a:pt x="2312894" y="609600"/>
                </a:cubicBezTo>
                <a:cubicBezTo>
                  <a:pt x="2390512" y="605034"/>
                  <a:pt x="2468283" y="603623"/>
                  <a:pt x="2545977" y="600635"/>
                </a:cubicBezTo>
                <a:cubicBezTo>
                  <a:pt x="2558731" y="599476"/>
                  <a:pt x="2704268" y="586907"/>
                  <a:pt x="2725271" y="582706"/>
                </a:cubicBezTo>
                <a:cubicBezTo>
                  <a:pt x="2743803" y="579000"/>
                  <a:pt x="2763334" y="575259"/>
                  <a:pt x="2779059" y="564776"/>
                </a:cubicBezTo>
                <a:cubicBezTo>
                  <a:pt x="2796887" y="552891"/>
                  <a:pt x="2810579" y="540356"/>
                  <a:pt x="2832847" y="537882"/>
                </a:cubicBezTo>
                <a:cubicBezTo>
                  <a:pt x="2877495" y="532921"/>
                  <a:pt x="2922494" y="531905"/>
                  <a:pt x="2967318" y="528917"/>
                </a:cubicBezTo>
                <a:cubicBezTo>
                  <a:pt x="2979271" y="519952"/>
                  <a:pt x="2991833" y="511747"/>
                  <a:pt x="3003177" y="502023"/>
                </a:cubicBezTo>
                <a:cubicBezTo>
                  <a:pt x="3012803" y="493772"/>
                  <a:pt x="3020331" y="483245"/>
                  <a:pt x="3030071" y="475129"/>
                </a:cubicBezTo>
                <a:cubicBezTo>
                  <a:pt x="3038348" y="468232"/>
                  <a:pt x="3048552" y="463931"/>
                  <a:pt x="3056965" y="457200"/>
                </a:cubicBezTo>
                <a:cubicBezTo>
                  <a:pt x="3063565" y="451920"/>
                  <a:pt x="3067646" y="443619"/>
                  <a:pt x="3074894" y="439270"/>
                </a:cubicBezTo>
                <a:cubicBezTo>
                  <a:pt x="3082997" y="434408"/>
                  <a:pt x="3092823" y="433294"/>
                  <a:pt x="3101788" y="430306"/>
                </a:cubicBezTo>
                <a:cubicBezTo>
                  <a:pt x="3130260" y="401834"/>
                  <a:pt x="3138585" y="389729"/>
                  <a:pt x="3191435" y="376517"/>
                </a:cubicBezTo>
                <a:cubicBezTo>
                  <a:pt x="3215341" y="370541"/>
                  <a:pt x="3241113" y="369608"/>
                  <a:pt x="3263153" y="358588"/>
                </a:cubicBezTo>
                <a:lnTo>
                  <a:pt x="3299012" y="340659"/>
                </a:lnTo>
                <a:cubicBezTo>
                  <a:pt x="3370730" y="343647"/>
                  <a:pt x="3442858" y="341395"/>
                  <a:pt x="3514165" y="349623"/>
                </a:cubicBezTo>
                <a:cubicBezTo>
                  <a:pt x="3522561" y="350592"/>
                  <a:pt x="3525552" y="362201"/>
                  <a:pt x="3532094" y="367553"/>
                </a:cubicBezTo>
                <a:cubicBezTo>
                  <a:pt x="3558464" y="389128"/>
                  <a:pt x="3588685" y="406214"/>
                  <a:pt x="3612777" y="430306"/>
                </a:cubicBezTo>
                <a:cubicBezTo>
                  <a:pt x="3621742" y="439271"/>
                  <a:pt x="3629664" y="449416"/>
                  <a:pt x="3639671" y="457200"/>
                </a:cubicBezTo>
                <a:cubicBezTo>
                  <a:pt x="3656680" y="470430"/>
                  <a:pt x="3673016" y="486245"/>
                  <a:pt x="3693459" y="493059"/>
                </a:cubicBezTo>
                <a:cubicBezTo>
                  <a:pt x="3702424" y="496047"/>
                  <a:pt x="3711186" y="499731"/>
                  <a:pt x="3720353" y="502023"/>
                </a:cubicBezTo>
                <a:cubicBezTo>
                  <a:pt x="3735135" y="505718"/>
                  <a:pt x="3750303" y="507682"/>
                  <a:pt x="3765177" y="510988"/>
                </a:cubicBezTo>
                <a:cubicBezTo>
                  <a:pt x="3777204" y="513661"/>
                  <a:pt x="3789082" y="516965"/>
                  <a:pt x="3801035" y="519953"/>
                </a:cubicBezTo>
                <a:cubicBezTo>
                  <a:pt x="4094288" y="506623"/>
                  <a:pt x="3918740" y="527662"/>
                  <a:pt x="4034118" y="502023"/>
                </a:cubicBezTo>
                <a:cubicBezTo>
                  <a:pt x="4048992" y="498718"/>
                  <a:pt x="4064290" y="497245"/>
                  <a:pt x="4078941" y="493059"/>
                </a:cubicBezTo>
                <a:cubicBezTo>
                  <a:pt x="4106199" y="485271"/>
                  <a:pt x="4159624" y="466164"/>
                  <a:pt x="4159624" y="466164"/>
                </a:cubicBezTo>
                <a:cubicBezTo>
                  <a:pt x="4165600" y="457199"/>
                  <a:pt x="4169140" y="446000"/>
                  <a:pt x="4177553" y="439270"/>
                </a:cubicBezTo>
                <a:cubicBezTo>
                  <a:pt x="4184932" y="433367"/>
                  <a:pt x="4195995" y="434532"/>
                  <a:pt x="4204447" y="430306"/>
                </a:cubicBezTo>
                <a:cubicBezTo>
                  <a:pt x="4273968" y="395546"/>
                  <a:pt x="4190630" y="425947"/>
                  <a:pt x="4258235" y="403411"/>
                </a:cubicBezTo>
                <a:cubicBezTo>
                  <a:pt x="4326633" y="335016"/>
                  <a:pt x="4247149" y="406478"/>
                  <a:pt x="4312024" y="367553"/>
                </a:cubicBezTo>
                <a:cubicBezTo>
                  <a:pt x="4319272" y="363204"/>
                  <a:pt x="4322393" y="353403"/>
                  <a:pt x="4329953" y="349623"/>
                </a:cubicBezTo>
                <a:cubicBezTo>
                  <a:pt x="4340973" y="344113"/>
                  <a:pt x="4353965" y="344044"/>
                  <a:pt x="4365812" y="340659"/>
                </a:cubicBezTo>
                <a:cubicBezTo>
                  <a:pt x="4374898" y="338063"/>
                  <a:pt x="4383741" y="334682"/>
                  <a:pt x="4392706" y="331694"/>
                </a:cubicBezTo>
                <a:cubicBezTo>
                  <a:pt x="4418171" y="306229"/>
                  <a:pt x="4442444" y="279316"/>
                  <a:pt x="4473388" y="259976"/>
                </a:cubicBezTo>
                <a:cubicBezTo>
                  <a:pt x="4481402" y="254968"/>
                  <a:pt x="4491831" y="255237"/>
                  <a:pt x="4500283" y="251011"/>
                </a:cubicBezTo>
                <a:cubicBezTo>
                  <a:pt x="4514372" y="243967"/>
                  <a:pt x="4553555" y="212959"/>
                  <a:pt x="4563035" y="206188"/>
                </a:cubicBezTo>
                <a:cubicBezTo>
                  <a:pt x="4602619" y="177914"/>
                  <a:pt x="4577874" y="200316"/>
                  <a:pt x="4607859" y="170329"/>
                </a:cubicBezTo>
                <a:cubicBezTo>
                  <a:pt x="4610847" y="161364"/>
                  <a:pt x="4611154" y="150995"/>
                  <a:pt x="4616824" y="143435"/>
                </a:cubicBezTo>
                <a:cubicBezTo>
                  <a:pt x="4630846" y="124738"/>
                  <a:pt x="4663655" y="93125"/>
                  <a:pt x="4688541" y="80682"/>
                </a:cubicBezTo>
                <a:cubicBezTo>
                  <a:pt x="4696993" y="76456"/>
                  <a:pt x="4706470" y="74705"/>
                  <a:pt x="4715435" y="71717"/>
                </a:cubicBezTo>
                <a:cubicBezTo>
                  <a:pt x="4738798" y="48354"/>
                  <a:pt x="4757506" y="23788"/>
                  <a:pt x="4787153" y="8964"/>
                </a:cubicBezTo>
                <a:cubicBezTo>
                  <a:pt x="4795605" y="4738"/>
                  <a:pt x="4805082" y="2988"/>
                  <a:pt x="4814047" y="0"/>
                </a:cubicBezTo>
                <a:lnTo>
                  <a:pt x="4876800" y="8964"/>
                </a:lnTo>
                <a:cubicBezTo>
                  <a:pt x="4907531" y="13692"/>
                  <a:pt x="4930177" y="15192"/>
                  <a:pt x="4957483" y="26894"/>
                </a:cubicBezTo>
                <a:cubicBezTo>
                  <a:pt x="4969766" y="32158"/>
                  <a:pt x="4981738" y="38193"/>
                  <a:pt x="4993341" y="44823"/>
                </a:cubicBezTo>
                <a:cubicBezTo>
                  <a:pt x="5002696" y="50169"/>
                  <a:pt x="5010147" y="58970"/>
                  <a:pt x="5020235" y="62753"/>
                </a:cubicBezTo>
                <a:cubicBezTo>
                  <a:pt x="5034502" y="68103"/>
                  <a:pt x="5050118" y="68729"/>
                  <a:pt x="5065059" y="71717"/>
                </a:cubicBezTo>
                <a:cubicBezTo>
                  <a:pt x="5077012" y="77694"/>
                  <a:pt x="5088635" y="84383"/>
                  <a:pt x="5100918" y="89647"/>
                </a:cubicBezTo>
                <a:cubicBezTo>
                  <a:pt x="5109603" y="93369"/>
                  <a:pt x="5119799" y="93603"/>
                  <a:pt x="5127812" y="98611"/>
                </a:cubicBezTo>
                <a:cubicBezTo>
                  <a:pt x="5144038" y="108752"/>
                  <a:pt x="5156409" y="124329"/>
                  <a:pt x="5172635" y="134470"/>
                </a:cubicBezTo>
                <a:cubicBezTo>
                  <a:pt x="5180649" y="139478"/>
                  <a:pt x="5190682" y="140117"/>
                  <a:pt x="5199530" y="143435"/>
                </a:cubicBezTo>
                <a:cubicBezTo>
                  <a:pt x="5214597" y="149085"/>
                  <a:pt x="5229286" y="155714"/>
                  <a:pt x="5244353" y="161364"/>
                </a:cubicBezTo>
                <a:cubicBezTo>
                  <a:pt x="5253201" y="164682"/>
                  <a:pt x="5262795" y="166103"/>
                  <a:pt x="5271247" y="170329"/>
                </a:cubicBezTo>
                <a:cubicBezTo>
                  <a:pt x="5332802" y="201107"/>
                  <a:pt x="5256488" y="179929"/>
                  <a:pt x="5342965" y="197223"/>
                </a:cubicBezTo>
                <a:cubicBezTo>
                  <a:pt x="5351930" y="203200"/>
                  <a:pt x="5360222" y="210335"/>
                  <a:pt x="5369859" y="215153"/>
                </a:cubicBezTo>
                <a:cubicBezTo>
                  <a:pt x="5390347" y="225397"/>
                  <a:pt x="5421126" y="227969"/>
                  <a:pt x="5441577" y="233082"/>
                </a:cubicBezTo>
                <a:cubicBezTo>
                  <a:pt x="5450744" y="235374"/>
                  <a:pt x="5459385" y="239451"/>
                  <a:pt x="5468471" y="242047"/>
                </a:cubicBezTo>
                <a:cubicBezTo>
                  <a:pt x="5480318" y="245432"/>
                  <a:pt x="5492377" y="248023"/>
                  <a:pt x="5504330" y="251011"/>
                </a:cubicBezTo>
                <a:cubicBezTo>
                  <a:pt x="5524381" y="271063"/>
                  <a:pt x="5558202" y="308402"/>
                  <a:pt x="5585012" y="313764"/>
                </a:cubicBezTo>
                <a:lnTo>
                  <a:pt x="5629835" y="322729"/>
                </a:lnTo>
                <a:cubicBezTo>
                  <a:pt x="5648284" y="341178"/>
                  <a:pt x="5658762" y="353346"/>
                  <a:pt x="5683624" y="367553"/>
                </a:cubicBezTo>
                <a:cubicBezTo>
                  <a:pt x="5691829" y="372241"/>
                  <a:pt x="5701553" y="373529"/>
                  <a:pt x="5710518" y="376517"/>
                </a:cubicBezTo>
                <a:cubicBezTo>
                  <a:pt x="5726087" y="423222"/>
                  <a:pt x="5709285" y="386182"/>
                  <a:pt x="5737412" y="421341"/>
                </a:cubicBezTo>
                <a:cubicBezTo>
                  <a:pt x="5744142" y="429754"/>
                  <a:pt x="5747064" y="441338"/>
                  <a:pt x="5755341" y="448235"/>
                </a:cubicBezTo>
                <a:cubicBezTo>
                  <a:pt x="5765607" y="456790"/>
                  <a:pt x="5779247" y="460188"/>
                  <a:pt x="5791200" y="466164"/>
                </a:cubicBezTo>
                <a:cubicBezTo>
                  <a:pt x="5809794" y="521947"/>
                  <a:pt x="5784559" y="470148"/>
                  <a:pt x="5827059" y="502023"/>
                </a:cubicBezTo>
                <a:cubicBezTo>
                  <a:pt x="5843963" y="514701"/>
                  <a:pt x="5856942" y="531906"/>
                  <a:pt x="5871883" y="546847"/>
                </a:cubicBezTo>
                <a:cubicBezTo>
                  <a:pt x="5951622" y="626586"/>
                  <a:pt x="5832210" y="511523"/>
                  <a:pt x="5943600" y="600635"/>
                </a:cubicBezTo>
                <a:cubicBezTo>
                  <a:pt x="5968369" y="620450"/>
                  <a:pt x="5984953" y="650374"/>
                  <a:pt x="6015318" y="663388"/>
                </a:cubicBezTo>
                <a:cubicBezTo>
                  <a:pt x="6026643" y="668241"/>
                  <a:pt x="6039224" y="669365"/>
                  <a:pt x="6051177" y="672353"/>
                </a:cubicBezTo>
                <a:cubicBezTo>
                  <a:pt x="6068251" y="723580"/>
                  <a:pt x="6046054" y="680891"/>
                  <a:pt x="6087035" y="708211"/>
                </a:cubicBezTo>
                <a:cubicBezTo>
                  <a:pt x="6097584" y="715244"/>
                  <a:pt x="6105813" y="725366"/>
                  <a:pt x="6113930" y="735106"/>
                </a:cubicBezTo>
                <a:cubicBezTo>
                  <a:pt x="6120827" y="743383"/>
                  <a:pt x="6122051" y="757542"/>
                  <a:pt x="6131859" y="762000"/>
                </a:cubicBezTo>
                <a:cubicBezTo>
                  <a:pt x="6159429" y="774532"/>
                  <a:pt x="6232116" y="781562"/>
                  <a:pt x="6266330" y="788894"/>
                </a:cubicBezTo>
                <a:cubicBezTo>
                  <a:pt x="6290424" y="794057"/>
                  <a:pt x="6313828" y="802282"/>
                  <a:pt x="6338047" y="806823"/>
                </a:cubicBezTo>
                <a:cubicBezTo>
                  <a:pt x="6361726" y="811263"/>
                  <a:pt x="6386086" y="811348"/>
                  <a:pt x="6409765" y="815788"/>
                </a:cubicBezTo>
                <a:cubicBezTo>
                  <a:pt x="6550714" y="842216"/>
                  <a:pt x="6410518" y="834990"/>
                  <a:pt x="6615953" y="851647"/>
                </a:cubicBezTo>
                <a:cubicBezTo>
                  <a:pt x="6681547" y="856965"/>
                  <a:pt x="6747436" y="857623"/>
                  <a:pt x="6813177" y="860611"/>
                </a:cubicBezTo>
                <a:cubicBezTo>
                  <a:pt x="6941671" y="854635"/>
                  <a:pt x="7071776" y="863830"/>
                  <a:pt x="7198659" y="842682"/>
                </a:cubicBezTo>
                <a:cubicBezTo>
                  <a:pt x="7282070" y="828780"/>
                  <a:pt x="7234361" y="835526"/>
                  <a:pt x="7342094" y="824753"/>
                </a:cubicBezTo>
                <a:cubicBezTo>
                  <a:pt x="7354047" y="821765"/>
                  <a:pt x="7366152" y="819328"/>
                  <a:pt x="7377953" y="815788"/>
                </a:cubicBezTo>
                <a:cubicBezTo>
                  <a:pt x="7396055" y="810357"/>
                  <a:pt x="7413209" y="801566"/>
                  <a:pt x="7431741" y="797859"/>
                </a:cubicBezTo>
                <a:cubicBezTo>
                  <a:pt x="7533470" y="777513"/>
                  <a:pt x="7491824" y="787320"/>
                  <a:pt x="7557247" y="770964"/>
                </a:cubicBezTo>
                <a:cubicBezTo>
                  <a:pt x="7563224" y="764988"/>
                  <a:pt x="7567408" y="756364"/>
                  <a:pt x="7575177" y="753035"/>
                </a:cubicBezTo>
                <a:cubicBezTo>
                  <a:pt x="7589182" y="747033"/>
                  <a:pt x="7605218" y="747765"/>
                  <a:pt x="7620000" y="744070"/>
                </a:cubicBezTo>
                <a:cubicBezTo>
                  <a:pt x="7629167" y="741778"/>
                  <a:pt x="7637929" y="738094"/>
                  <a:pt x="7646894" y="735106"/>
                </a:cubicBezTo>
                <a:cubicBezTo>
                  <a:pt x="7685813" y="696187"/>
                  <a:pt x="7650485" y="724047"/>
                  <a:pt x="7745506" y="708211"/>
                </a:cubicBezTo>
                <a:cubicBezTo>
                  <a:pt x="7754827" y="706658"/>
                  <a:pt x="7763103" y="700937"/>
                  <a:pt x="7772400" y="699247"/>
                </a:cubicBezTo>
                <a:cubicBezTo>
                  <a:pt x="7796103" y="694937"/>
                  <a:pt x="7820212" y="693270"/>
                  <a:pt x="7844118" y="690282"/>
                </a:cubicBezTo>
                <a:cubicBezTo>
                  <a:pt x="7901820" y="671047"/>
                  <a:pt x="7841360" y="689248"/>
                  <a:pt x="7942730" y="672353"/>
                </a:cubicBezTo>
                <a:cubicBezTo>
                  <a:pt x="7954883" y="670328"/>
                  <a:pt x="7966742" y="666773"/>
                  <a:pt x="7978588" y="663388"/>
                </a:cubicBezTo>
                <a:cubicBezTo>
                  <a:pt x="8013272" y="653478"/>
                  <a:pt x="7994467" y="654423"/>
                  <a:pt x="8014447" y="654423"/>
                </a:cubicBezTo>
              </a:path>
            </a:pathLst>
          </a:custGeom>
          <a:ln w="38100">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1047064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533400"/>
            <a:ext cx="7772400" cy="2057400"/>
          </a:xfrm>
        </p:spPr>
        <p:txBody>
          <a:bodyPr>
            <a:normAutofit fontScale="90000"/>
          </a:bodyPr>
          <a:lstStyle/>
          <a:p>
            <a:pPr eaLnBrk="1" fontAlgn="auto" hangingPunct="1">
              <a:spcAft>
                <a:spcPts val="0"/>
              </a:spcAft>
              <a:defRPr/>
            </a:pPr>
            <a:r>
              <a:rPr lang="en-US" sz="6600" dirty="0" smtClean="0"/>
              <a:t>The Psalms and Song of Solomon</a:t>
            </a:r>
            <a:endParaRPr lang="en-US" dirty="0" smtClean="0"/>
          </a:p>
        </p:txBody>
      </p:sp>
      <p:sp>
        <p:nvSpPr>
          <p:cNvPr id="10243" name="Rectangle 3"/>
          <p:cNvSpPr>
            <a:spLocks noGrp="1" noChangeArrowheads="1"/>
          </p:cNvSpPr>
          <p:nvPr>
            <p:ph type="subTitle" idx="1"/>
          </p:nvPr>
        </p:nvSpPr>
        <p:spPr>
          <a:xfrm>
            <a:off x="762000" y="2743200"/>
            <a:ext cx="7620000" cy="2667000"/>
          </a:xfrm>
        </p:spPr>
        <p:txBody>
          <a:bodyPr/>
          <a:lstStyle/>
          <a:p>
            <a:pPr eaLnBrk="1" hangingPunct="1">
              <a:lnSpc>
                <a:spcPct val="80000"/>
              </a:lnSpc>
              <a:spcBef>
                <a:spcPct val="0"/>
              </a:spcBef>
            </a:pPr>
            <a:r>
              <a:rPr lang="en-US" altLang="en-US" sz="2800" dirty="0" smtClean="0"/>
              <a:t>Poetry from</a:t>
            </a:r>
          </a:p>
          <a:p>
            <a:pPr eaLnBrk="1" hangingPunct="1">
              <a:lnSpc>
                <a:spcPct val="80000"/>
              </a:lnSpc>
              <a:spcBef>
                <a:spcPct val="0"/>
              </a:spcBef>
            </a:pPr>
            <a:r>
              <a:rPr lang="en-US" altLang="en-US" sz="2800" dirty="0" smtClean="0"/>
              <a:t>The Height of Hebrew History</a:t>
            </a:r>
          </a:p>
          <a:p>
            <a:pPr eaLnBrk="1" hangingPunct="1">
              <a:lnSpc>
                <a:spcPct val="80000"/>
              </a:lnSpc>
              <a:spcBef>
                <a:spcPct val="0"/>
              </a:spcBef>
            </a:pPr>
            <a:r>
              <a:rPr lang="en-US" altLang="en-US" sz="2800" dirty="0" smtClean="0"/>
              <a:t>Compiled during the period of </a:t>
            </a:r>
            <a:r>
              <a:rPr lang="en-US" altLang="en-US" sz="2800" dirty="0" smtClean="0"/>
              <a:t>exile</a:t>
            </a:r>
          </a:p>
          <a:p>
            <a:pPr eaLnBrk="1" hangingPunct="1">
              <a:lnSpc>
                <a:spcPct val="80000"/>
              </a:lnSpc>
              <a:spcBef>
                <a:spcPct val="0"/>
              </a:spcBef>
            </a:pPr>
            <a:endParaRPr lang="en-US" altLang="en-US" sz="2800" dirty="0"/>
          </a:p>
          <a:p>
            <a:pPr eaLnBrk="1" hangingPunct="1">
              <a:lnSpc>
                <a:spcPct val="80000"/>
              </a:lnSpc>
              <a:spcBef>
                <a:spcPct val="0"/>
              </a:spcBef>
            </a:pPr>
            <a:r>
              <a:rPr lang="en-US" altLang="en-US" sz="2800" dirty="0" smtClean="0"/>
              <a:t>Not stories</a:t>
            </a:r>
          </a:p>
          <a:p>
            <a:pPr eaLnBrk="1" hangingPunct="1">
              <a:lnSpc>
                <a:spcPct val="80000"/>
              </a:lnSpc>
              <a:spcBef>
                <a:spcPct val="0"/>
              </a:spcBef>
            </a:pPr>
            <a:r>
              <a:rPr lang="en-US" altLang="en-US" sz="2800" dirty="0" smtClean="0">
                <a:solidFill>
                  <a:schemeClr val="accent2">
                    <a:lumMod val="20000"/>
                    <a:lumOff val="80000"/>
                  </a:schemeClr>
                </a:solidFill>
              </a:rPr>
              <a:t>Ideas, Feelings, Thoughts, Sentiments</a:t>
            </a:r>
            <a:endParaRPr lang="en-US" altLang="en-US" sz="2800" dirty="0" smtClean="0">
              <a:solidFill>
                <a:schemeClr val="accent2">
                  <a:lumMod val="20000"/>
                  <a:lumOff val="80000"/>
                </a:schemeClr>
              </a:solidFill>
            </a:endParaRPr>
          </a:p>
        </p:txBody>
      </p:sp>
    </p:spTree>
    <p:extLst>
      <p:ext uri="{BB962C8B-B14F-4D97-AF65-F5344CB8AC3E}">
        <p14:creationId xmlns:p14="http://schemas.microsoft.com/office/powerpoint/2010/main" val="1239908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scene3d>
              <a:camera prst="orthographicFront"/>
              <a:lightRig rig="threePt" dir="t"/>
            </a:scene3d>
            <a:sp3d extrusionH="57150">
              <a:bevelT w="38100" h="38100" prst="convex"/>
            </a:sp3d>
          </a:bodyPr>
          <a:lstStyle/>
          <a:p>
            <a:pPr eaLnBrk="1" hangingPunct="1"/>
            <a:r>
              <a:rPr lang="en-US" altLang="en-US" dirty="0" smtClean="0"/>
              <a:t>Different visions</a:t>
            </a:r>
          </a:p>
        </p:txBody>
      </p:sp>
      <p:sp>
        <p:nvSpPr>
          <p:cNvPr id="7171" name="Rectangle 3"/>
          <p:cNvSpPr>
            <a:spLocks noGrp="1" noChangeArrowheads="1"/>
          </p:cNvSpPr>
          <p:nvPr>
            <p:ph type="body" idx="1"/>
          </p:nvPr>
        </p:nvSpPr>
        <p:spPr/>
        <p:txBody>
          <a:bodyPr/>
          <a:lstStyle/>
          <a:p>
            <a:pPr eaLnBrk="1" hangingPunct="1">
              <a:lnSpc>
                <a:spcPct val="80000"/>
              </a:lnSpc>
            </a:pPr>
            <a:r>
              <a:rPr lang="en-US" altLang="en-US" sz="2400" dirty="0" smtClean="0"/>
              <a:t>With David’s life, comes a lot more complexity and variety. The </a:t>
            </a:r>
            <a:r>
              <a:rPr lang="en-US" altLang="en-US" sz="2400" dirty="0" err="1" smtClean="0"/>
              <a:t>deuteronomic</a:t>
            </a:r>
            <a:r>
              <a:rPr lang="en-US" altLang="en-US" sz="2400" dirty="0" smtClean="0"/>
              <a:t> hypothesis is less easy to enforce. </a:t>
            </a:r>
          </a:p>
          <a:p>
            <a:pPr eaLnBrk="1" hangingPunct="1">
              <a:lnSpc>
                <a:spcPct val="80000"/>
              </a:lnSpc>
            </a:pPr>
            <a:r>
              <a:rPr lang="en-US" altLang="en-US" sz="2400" dirty="0" smtClean="0">
                <a:solidFill>
                  <a:srgbClr val="E3A1FD"/>
                </a:solidFill>
              </a:rPr>
              <a:t>Poetry and wisdom books confront human and religious issues from very different angles. </a:t>
            </a:r>
          </a:p>
          <a:p>
            <a:pPr eaLnBrk="1" hangingPunct="1">
              <a:lnSpc>
                <a:spcPct val="80000"/>
              </a:lnSpc>
            </a:pPr>
            <a:r>
              <a:rPr lang="en-US" altLang="en-US" sz="2400" dirty="0" smtClean="0"/>
              <a:t>Poetry (Song of Solomon &amp; Psalms)</a:t>
            </a:r>
          </a:p>
          <a:p>
            <a:pPr lvl="1" eaLnBrk="1" hangingPunct="1">
              <a:lnSpc>
                <a:spcPct val="80000"/>
              </a:lnSpc>
            </a:pPr>
            <a:r>
              <a:rPr lang="en-US" altLang="en-US" sz="2000" dirty="0" smtClean="0"/>
              <a:t>Expressions of emotion and possibilities. </a:t>
            </a:r>
          </a:p>
          <a:p>
            <a:pPr lvl="1" eaLnBrk="1" hangingPunct="1">
              <a:lnSpc>
                <a:spcPct val="80000"/>
              </a:lnSpc>
            </a:pPr>
            <a:r>
              <a:rPr lang="en-US" altLang="en-US" sz="2000" dirty="0" smtClean="0"/>
              <a:t>Song of Solomon- poetic celebration of love. Gives religious blessing to love and romance. Possibly allegorical.</a:t>
            </a:r>
          </a:p>
          <a:p>
            <a:pPr lvl="1" eaLnBrk="1" hangingPunct="1">
              <a:lnSpc>
                <a:spcPct val="80000"/>
              </a:lnSpc>
            </a:pPr>
            <a:r>
              <a:rPr lang="en-US" altLang="en-US" sz="2000" dirty="0" smtClean="0"/>
              <a:t>Psalms. Praises, questions, prayers, instruction.</a:t>
            </a:r>
          </a:p>
          <a:p>
            <a:pPr eaLnBrk="1" hangingPunct="1">
              <a:lnSpc>
                <a:spcPct val="80000"/>
              </a:lnSpc>
            </a:pPr>
            <a:r>
              <a:rPr lang="en-US" altLang="en-US" sz="2400" dirty="0" smtClean="0"/>
              <a:t>Wisdom (Proverbs, Ecclesiastes, &amp; Job).</a:t>
            </a:r>
          </a:p>
          <a:p>
            <a:pPr lvl="1" eaLnBrk="1" hangingPunct="1">
              <a:lnSpc>
                <a:spcPct val="80000"/>
              </a:lnSpc>
            </a:pPr>
            <a:r>
              <a:rPr lang="en-US" altLang="en-US" sz="2000" dirty="0" smtClean="0"/>
              <a:t>God looks very different.</a:t>
            </a:r>
          </a:p>
          <a:p>
            <a:pPr lvl="1" eaLnBrk="1" hangingPunct="1">
              <a:lnSpc>
                <a:spcPct val="80000"/>
              </a:lnSpc>
            </a:pPr>
            <a:r>
              <a:rPr lang="en-US" altLang="en-US" sz="2000" dirty="0" smtClean="0"/>
              <a:t>Religion of Israel hardly mentioned. </a:t>
            </a:r>
          </a:p>
          <a:p>
            <a:pPr lvl="1" eaLnBrk="1" hangingPunct="1">
              <a:lnSpc>
                <a:spcPct val="80000"/>
              </a:lnSpc>
            </a:pPr>
            <a:r>
              <a:rPr lang="en-US" altLang="en-US" sz="2000" dirty="0" smtClean="0"/>
              <a:t>They all deal with various behaviors and its consequences. </a:t>
            </a:r>
          </a:p>
        </p:txBody>
      </p:sp>
    </p:spTree>
    <p:extLst>
      <p:ext uri="{BB962C8B-B14F-4D97-AF65-F5344CB8AC3E}">
        <p14:creationId xmlns:p14="http://schemas.microsoft.com/office/powerpoint/2010/main" val="1742827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53536"/>
            <a:ext cx="8229600" cy="1143000"/>
          </a:xfrm>
        </p:spPr>
        <p:txBody>
          <a:bodyPr/>
          <a:lstStyle/>
          <a:p>
            <a:pPr marL="54864" eaLnBrk="1" fontAlgn="auto" hangingPunct="1">
              <a:spcAft>
                <a:spcPts val="0"/>
              </a:spcAft>
              <a:defRPr/>
            </a:pPr>
            <a:r>
              <a:rPr lang="en-US" dirty="0" smtClean="0"/>
              <a:t>Biblical Themes</a:t>
            </a:r>
          </a:p>
        </p:txBody>
      </p:sp>
      <p:sp>
        <p:nvSpPr>
          <p:cNvPr id="5123" name="Rectangle 3"/>
          <p:cNvSpPr>
            <a:spLocks noGrp="1" noChangeArrowheads="1"/>
          </p:cNvSpPr>
          <p:nvPr>
            <p:ph idx="1"/>
          </p:nvPr>
        </p:nvSpPr>
        <p:spPr>
          <a:xfrm>
            <a:off x="685800" y="1600200"/>
            <a:ext cx="7620000" cy="4525963"/>
          </a:xfrm>
        </p:spPr>
        <p:txBody>
          <a:bodyPr>
            <a:normAutofit/>
          </a:bodyPr>
          <a:lstStyle/>
          <a:p>
            <a:pPr eaLnBrk="1" fontAlgn="auto" hangingPunct="1">
              <a:spcBef>
                <a:spcPts val="0"/>
              </a:spcBef>
              <a:spcAft>
                <a:spcPts val="0"/>
              </a:spcAft>
              <a:buFont typeface="Wingdings" pitchFamily="2" charset="2"/>
              <a:buNone/>
              <a:defRPr/>
            </a:pPr>
            <a:r>
              <a:rPr lang="en-US" sz="2400" dirty="0" smtClean="0">
                <a:solidFill>
                  <a:srgbClr val="FFC000"/>
                </a:solidFill>
              </a:rPr>
              <a:t>Based on what you have read and what we have talked about in class</a:t>
            </a:r>
            <a:r>
              <a:rPr lang="en-US" sz="2400" dirty="0" smtClean="0">
                <a:solidFill>
                  <a:srgbClr val="FFC000"/>
                </a:solidFill>
              </a:rPr>
              <a:t>…</a:t>
            </a:r>
          </a:p>
          <a:p>
            <a:pPr eaLnBrk="1" fontAlgn="auto" hangingPunct="1">
              <a:spcBef>
                <a:spcPts val="0"/>
              </a:spcBef>
              <a:spcAft>
                <a:spcPts val="0"/>
              </a:spcAft>
              <a:buFont typeface="Wingdings" pitchFamily="2" charset="2"/>
              <a:buNone/>
              <a:defRPr/>
            </a:pPr>
            <a:endParaRPr lang="en-US" sz="2400" dirty="0" smtClean="0">
              <a:solidFill>
                <a:srgbClr val="FFC000"/>
              </a:solidFill>
            </a:endParaRPr>
          </a:p>
          <a:p>
            <a:pPr marL="457200" indent="-457200" eaLnBrk="1" fontAlgn="auto" hangingPunct="1">
              <a:spcBef>
                <a:spcPts val="0"/>
              </a:spcBef>
              <a:spcAft>
                <a:spcPts val="0"/>
              </a:spcAft>
              <a:buFont typeface="+mj-lt"/>
              <a:buAutoNum type="arabicPeriod"/>
              <a:defRPr/>
            </a:pPr>
            <a:r>
              <a:rPr lang="en-US" sz="2400" dirty="0" smtClean="0"/>
              <a:t>How </a:t>
            </a:r>
            <a:r>
              <a:rPr lang="en-US" sz="2400" dirty="0" smtClean="0"/>
              <a:t>should people live?</a:t>
            </a:r>
          </a:p>
          <a:p>
            <a:pPr marL="457200" indent="-457200" eaLnBrk="1" fontAlgn="auto" hangingPunct="1">
              <a:spcBef>
                <a:spcPts val="0"/>
              </a:spcBef>
              <a:spcAft>
                <a:spcPts val="0"/>
              </a:spcAft>
              <a:buFont typeface="+mj-lt"/>
              <a:buAutoNum type="arabicPeriod"/>
              <a:defRPr/>
            </a:pPr>
            <a:r>
              <a:rPr lang="en-US" sz="2400" dirty="0" smtClean="0"/>
              <a:t>What are the </a:t>
            </a:r>
            <a:r>
              <a:rPr lang="en-US" sz="2400" dirty="0" smtClean="0">
                <a:solidFill>
                  <a:schemeClr val="accent3">
                    <a:lumMod val="60000"/>
                    <a:lumOff val="40000"/>
                  </a:schemeClr>
                </a:solidFill>
              </a:rPr>
              <a:t>consequences</a:t>
            </a:r>
            <a:r>
              <a:rPr lang="en-US" sz="2400" dirty="0" smtClean="0"/>
              <a:t> of various actions?</a:t>
            </a:r>
          </a:p>
          <a:p>
            <a:pPr marL="457200" indent="-457200" eaLnBrk="1" fontAlgn="auto" hangingPunct="1">
              <a:spcBef>
                <a:spcPts val="0"/>
              </a:spcBef>
              <a:spcAft>
                <a:spcPts val="0"/>
              </a:spcAft>
              <a:buFont typeface="+mj-lt"/>
              <a:buAutoNum type="arabicPeriod"/>
              <a:defRPr/>
            </a:pPr>
            <a:r>
              <a:rPr lang="en-US" sz="2400" dirty="0" smtClean="0"/>
              <a:t>What makes a person “good” or “bad”?</a:t>
            </a:r>
          </a:p>
          <a:p>
            <a:pPr marL="457200" indent="-457200" eaLnBrk="1" fontAlgn="auto" hangingPunct="1">
              <a:spcBef>
                <a:spcPts val="0"/>
              </a:spcBef>
              <a:spcAft>
                <a:spcPts val="0"/>
              </a:spcAft>
              <a:buFont typeface="+mj-lt"/>
              <a:buAutoNum type="arabicPeriod"/>
              <a:defRPr/>
            </a:pPr>
            <a:r>
              <a:rPr lang="en-US" sz="2400" dirty="0" smtClean="0"/>
              <a:t>What are some aspects of God’s character?</a:t>
            </a:r>
          </a:p>
          <a:p>
            <a:pPr marL="457200" indent="-457200" eaLnBrk="1" fontAlgn="auto" hangingPunct="1">
              <a:spcBef>
                <a:spcPts val="0"/>
              </a:spcBef>
              <a:spcAft>
                <a:spcPts val="0"/>
              </a:spcAft>
              <a:buFont typeface="+mj-lt"/>
              <a:buAutoNum type="arabicPeriod"/>
              <a:defRPr/>
            </a:pPr>
            <a:r>
              <a:rPr lang="en-US" sz="2400" dirty="0" smtClean="0"/>
              <a:t>How does God treat his chosen people? </a:t>
            </a:r>
          </a:p>
        </p:txBody>
      </p:sp>
    </p:spTree>
    <p:extLst>
      <p:ext uri="{BB962C8B-B14F-4D97-AF65-F5344CB8AC3E}">
        <p14:creationId xmlns:p14="http://schemas.microsoft.com/office/powerpoint/2010/main" val="1875796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A51998A90BA94D9B4635189BE7C0FD" ma:contentTypeVersion="0" ma:contentTypeDescription="Create a new document." ma:contentTypeScope="" ma:versionID="47ded9ff022b04de9125b178e39f1638">
  <xsd:schema xmlns:xsd="http://www.w3.org/2001/XMLSchema" xmlns:xs="http://www.w3.org/2001/XMLSchema" xmlns:p="http://schemas.microsoft.com/office/2006/metadata/properties" targetNamespace="http://schemas.microsoft.com/office/2006/metadata/properties" ma:root="true" ma:fieldsID="9c416ec778705ccc1589f6b0520a01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E5CD19-CACB-41F2-8343-8511272601CD}">
  <ds:schemaRefs>
    <ds:schemaRef ds:uri="http://schemas.microsoft.com/office/2006/metadata/longProperties"/>
  </ds:schemaRefs>
</ds:datastoreItem>
</file>

<file path=customXml/itemProps2.xml><?xml version="1.0" encoding="utf-8"?>
<ds:datastoreItem xmlns:ds="http://schemas.openxmlformats.org/officeDocument/2006/customXml" ds:itemID="{1FCEDBF3-AB81-40B2-836F-F49372FFBC0B}">
  <ds:schemaRefs>
    <ds:schemaRef ds:uri="http://www.w3.org/XML/1998/namespace"/>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0470AEF1-75F8-42D8-BCB4-E40369F94D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D16DE461-0C02-4E4B-ABF4-5024C558C0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842</TotalTime>
  <Words>3319</Words>
  <Application>Microsoft Office PowerPoint</Application>
  <PresentationFormat>On-screen Show (4:3)</PresentationFormat>
  <Paragraphs>410</Paragraphs>
  <Slides>38</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宋体</vt:lpstr>
      <vt:lpstr>Arial</vt:lpstr>
      <vt:lpstr>Tahoma</vt:lpstr>
      <vt:lpstr>Times New Roman</vt:lpstr>
      <vt:lpstr>Wingdings</vt:lpstr>
      <vt:lpstr>Wingdings 2</vt:lpstr>
      <vt:lpstr>Default Design</vt:lpstr>
      <vt:lpstr>Poetry &amp; Wisdom from the mature nation</vt:lpstr>
      <vt:lpstr>But first…</vt:lpstr>
      <vt:lpstr>The TaNaK (the 3-part Hebrew Bible)</vt:lpstr>
      <vt:lpstr>Christian Old Testament</vt:lpstr>
      <vt:lpstr>Overview</vt:lpstr>
      <vt:lpstr>Eight time periods in the TaNaK</vt:lpstr>
      <vt:lpstr>The Psalms and Song of Solomon</vt:lpstr>
      <vt:lpstr>Different visions</vt:lpstr>
      <vt:lpstr>Biblical Themes</vt:lpstr>
      <vt:lpstr>Song of Solomon</vt:lpstr>
      <vt:lpstr>A celebration of sexual passion</vt:lpstr>
      <vt:lpstr>Purpose or Use </vt:lpstr>
      <vt:lpstr>PowerPoint Presentation</vt:lpstr>
      <vt:lpstr>PowerPoint Presentation</vt:lpstr>
      <vt:lpstr>A few points</vt:lpstr>
      <vt:lpstr>Song 8:6-7</vt:lpstr>
      <vt:lpstr>The Psalms</vt:lpstr>
      <vt:lpstr>Composition</vt:lpstr>
      <vt:lpstr>Purpose</vt:lpstr>
      <vt:lpstr>Purpose</vt:lpstr>
      <vt:lpstr>Poetry</vt:lpstr>
      <vt:lpstr>PowerPoint Presentation</vt:lpstr>
      <vt:lpstr>PowerPoint Presentation</vt:lpstr>
      <vt:lpstr>Boney M. Rivers Of Babylon </vt:lpstr>
      <vt:lpstr>PowerPoint Presentation</vt:lpstr>
      <vt:lpstr>Wisdom Literature</vt:lpstr>
      <vt:lpstr>How should we live?</vt:lpstr>
      <vt:lpstr>Wisdom Literature</vt:lpstr>
      <vt:lpstr>Not concerned with…</vt:lpstr>
      <vt:lpstr>Proverbs</vt:lpstr>
      <vt:lpstr>Behavior and its consequences  in Proverbs </vt:lpstr>
      <vt:lpstr>PowerPoint Presentation</vt:lpstr>
      <vt:lpstr>PowerPoint Presentation</vt:lpstr>
      <vt:lpstr>Behavior and its consequences  in Job</vt:lpstr>
      <vt:lpstr>PowerPoint Presentation</vt:lpstr>
      <vt:lpstr>Behavior and its consequences  in Ecclesiastes </vt:lpstr>
      <vt:lpstr>PowerPoint Presentation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Wisdom Literature</dc:title>
  <dc:creator>Jonathan Klassen</dc:creator>
  <cp:lastModifiedBy>Jonathan Klassen</cp:lastModifiedBy>
  <cp:revision>23</cp:revision>
  <dcterms:created xsi:type="dcterms:W3CDTF">2008-12-09T05:00:03Z</dcterms:created>
  <dcterms:modified xsi:type="dcterms:W3CDTF">2016-07-19T09:40:58Z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lpwstr>1</vt:lpwstr>
  </property>
</Properties>
</file>